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6ABD-0CC6-4F2C-BBE1-4884AE6799E0}" type="datetimeFigureOut">
              <a:rPr lang="es-SV" smtClean="0"/>
              <a:pPr/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36E8-EC5D-437F-BD4A-69C54F40EE6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mailto:Claudia.ortiz@funde.or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15M Alberto Marín (EFE).jpg"/>
          <p:cNvPicPr/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1500174"/>
            <a:ext cx="9144000" cy="5357825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928934"/>
            <a:ext cx="7738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Democracia y Participaci</a:t>
            </a:r>
            <a:r>
              <a:rPr lang="es-E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ó</a:t>
            </a:r>
            <a:r>
              <a:rPr kumimoji="0" lang="es-ES" sz="4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n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3643306" y="5357826"/>
            <a:ext cx="5286375" cy="954107"/>
          </a:xfrm>
          <a:prstGeom prst="rect">
            <a:avLst/>
          </a:prstGeom>
          <a:solidFill>
            <a:schemeClr val="tx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Talleres </a:t>
            </a:r>
          </a:p>
          <a:p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“Dialogando </a:t>
            </a:r>
            <a:r>
              <a:rPr lang="es-MX" sz="2800" dirty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sobre Democracia”</a:t>
            </a:r>
            <a:endParaRPr lang="es-SV" sz="2800" dirty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8" name="13 Imagen" descr="funde pantone nuevo 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0"/>
            <a:ext cx="1284316" cy="141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ne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14290"/>
            <a:ext cx="1071540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rticles-32141_recurso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1429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3"/>
                </a:solidFill>
              </a:rPr>
              <a:t>Democracia </a:t>
            </a:r>
            <a:r>
              <a:rPr lang="es-ES" sz="2800" b="1" dirty="0" smtClean="0">
                <a:solidFill>
                  <a:schemeClr val="accent3"/>
                </a:solidFill>
              </a:rPr>
              <a:t>representativa</a:t>
            </a:r>
            <a:endParaRPr lang="es-SV" sz="2800" dirty="0">
              <a:solidFill>
                <a:schemeClr val="accent3"/>
              </a:solidFill>
            </a:endParaRPr>
          </a:p>
        </p:txBody>
      </p:sp>
      <p:pic>
        <p:nvPicPr>
          <p:cNvPr id="7" name="6 Imagen" descr="Comunicacion-politica-1024x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6215063"/>
          </a:xfrm>
          <a:prstGeom prst="rect">
            <a:avLst/>
          </a:prstGeom>
        </p:spPr>
      </p:pic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3"/>
                </a:solidFill>
              </a:rPr>
              <a:t>Democracia </a:t>
            </a:r>
            <a:r>
              <a:rPr lang="es-ES" sz="2800" b="1" dirty="0" smtClean="0">
                <a:solidFill>
                  <a:schemeClr val="accent3"/>
                </a:solidFill>
              </a:rPr>
              <a:t>representativa</a:t>
            </a:r>
            <a:endParaRPr lang="es-SV" sz="2800" dirty="0">
              <a:solidFill>
                <a:schemeClr val="accent3"/>
              </a:solidFill>
            </a:endParaRPr>
          </a:p>
        </p:txBody>
      </p:sp>
      <p:pic>
        <p:nvPicPr>
          <p:cNvPr id="3" name="2 Imagen" descr="campana_electo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00" y="889000"/>
            <a:ext cx="5892800" cy="5080000"/>
          </a:xfrm>
          <a:prstGeom prst="rect">
            <a:avLst/>
          </a:prstGeom>
        </p:spPr>
      </p:pic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1429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5"/>
                </a:solidFill>
              </a:rPr>
              <a:t>Democracia </a:t>
            </a:r>
            <a:r>
              <a:rPr lang="es-ES" sz="2800" b="1" dirty="0" smtClean="0">
                <a:solidFill>
                  <a:schemeClr val="accent5"/>
                </a:solidFill>
              </a:rPr>
              <a:t>participativa</a:t>
            </a:r>
            <a:endParaRPr lang="es-SV" sz="2800" dirty="0">
              <a:solidFill>
                <a:schemeClr val="accent5"/>
              </a:solidFill>
            </a:endParaRPr>
          </a:p>
        </p:txBody>
      </p:sp>
      <p:pic>
        <p:nvPicPr>
          <p:cNvPr id="4" name="3 Imagen" descr="Sobre_la_democracia_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7215238" cy="4713956"/>
          </a:xfrm>
          <a:prstGeom prst="rect">
            <a:avLst/>
          </a:prstGeom>
        </p:spPr>
      </p:pic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2"/>
                </a:solidFill>
              </a:rPr>
              <a:t>Democracia </a:t>
            </a:r>
            <a:r>
              <a:rPr lang="es-ES" sz="2800" b="1" dirty="0" smtClean="0">
                <a:solidFill>
                  <a:schemeClr val="accent2"/>
                </a:solidFill>
              </a:rPr>
              <a:t>deliberativa</a:t>
            </a:r>
            <a:endParaRPr lang="es-SV" sz="2800" dirty="0">
              <a:solidFill>
                <a:schemeClr val="accent2"/>
              </a:solidFill>
            </a:endParaRPr>
          </a:p>
        </p:txBody>
      </p:sp>
      <p:pic>
        <p:nvPicPr>
          <p:cNvPr id="4" name="3 Imagen" descr="asambl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7" y="1214422"/>
            <a:ext cx="9134248" cy="3571900"/>
          </a:xfrm>
          <a:prstGeom prst="rect">
            <a:avLst/>
          </a:prstGeom>
        </p:spPr>
      </p:pic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135729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Democracia directa</a:t>
            </a:r>
            <a:endParaRPr lang="es-SV" sz="2800" dirty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2071678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3"/>
                </a:solidFill>
              </a:rPr>
              <a:t>Democracia </a:t>
            </a:r>
            <a:r>
              <a:rPr lang="es-ES" sz="2800" b="1" dirty="0" smtClean="0">
                <a:solidFill>
                  <a:schemeClr val="accent3"/>
                </a:solidFill>
              </a:rPr>
              <a:t>representativa</a:t>
            </a:r>
            <a:endParaRPr lang="es-SV" sz="2800" dirty="0">
              <a:solidFill>
                <a:schemeClr val="accent3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292893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5"/>
                </a:solidFill>
              </a:rPr>
              <a:t>Democracia </a:t>
            </a:r>
            <a:r>
              <a:rPr lang="es-ES" sz="2800" b="1" dirty="0" smtClean="0">
                <a:solidFill>
                  <a:schemeClr val="accent5"/>
                </a:solidFill>
              </a:rPr>
              <a:t>participativa</a:t>
            </a:r>
            <a:endParaRPr lang="es-SV" sz="2800" dirty="0">
              <a:solidFill>
                <a:schemeClr val="accent5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3763036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2"/>
                </a:solidFill>
              </a:rPr>
              <a:t>Democracia </a:t>
            </a:r>
            <a:r>
              <a:rPr lang="es-ES" sz="2800" b="1" dirty="0" smtClean="0">
                <a:solidFill>
                  <a:schemeClr val="accent2"/>
                </a:solidFill>
              </a:rPr>
              <a:t>deliberativa</a:t>
            </a:r>
            <a:endParaRPr lang="es-SV" sz="2800" dirty="0">
              <a:solidFill>
                <a:schemeClr val="accent2"/>
              </a:solidFill>
            </a:endParaRPr>
          </a:p>
        </p:txBody>
      </p:sp>
      <p:pic>
        <p:nvPicPr>
          <p:cNvPr id="6" name="5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como_ensenar_a_mi_nino_a_subir_las_escaleras_19255_orig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328171"/>
            <a:ext cx="9144000" cy="620165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" y="10001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dirty="0">
                <a:solidFill>
                  <a:schemeClr val="accent1"/>
                </a:solidFill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¿</a:t>
            </a:r>
            <a:r>
              <a:rPr kumimoji="0" lang="es-ES" sz="6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Democracia?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600" dirty="0">
                <a:solidFill>
                  <a:schemeClr val="accent1"/>
                </a:solidFill>
                <a:latin typeface="Berlin Sans FB Demi" pitchFamily="34" charset="0"/>
                <a:cs typeface="Times New Roman" pitchFamily="18" charset="0"/>
              </a:rPr>
              <a:t>	</a:t>
            </a:r>
            <a:endParaRPr lang="es-ES" sz="6600" dirty="0" smtClean="0">
              <a:solidFill>
                <a:schemeClr val="accent1"/>
              </a:solidFill>
              <a:latin typeface="Berlin Sans FB Dem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600" dirty="0">
                <a:solidFill>
                  <a:schemeClr val="accent1"/>
                </a:solidFill>
                <a:latin typeface="Berlin Sans FB Demi" pitchFamily="34" charset="0"/>
                <a:cs typeface="Times New Roman" pitchFamily="18" charset="0"/>
              </a:rPr>
              <a:t>	</a:t>
            </a:r>
            <a:r>
              <a:rPr lang="es-ES" sz="5000" dirty="0" smtClean="0">
                <a:solidFill>
                  <a:schemeClr val="accent4"/>
                </a:solidFill>
                <a:latin typeface="Berlin Sans FB Demi" pitchFamily="34" charset="0"/>
                <a:cs typeface="Times New Roman" pitchFamily="18" charset="0"/>
              </a:rPr>
              <a:t>-Calidad de la democracia</a:t>
            </a:r>
            <a:endParaRPr kumimoji="0" lang="es-ES" sz="5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43042" y="857234"/>
          <a:ext cx="6143668" cy="4862433"/>
        </p:xfrm>
        <a:graphic>
          <a:graphicData uri="http://schemas.openxmlformats.org/drawingml/2006/table">
            <a:tbl>
              <a:tblPr/>
              <a:tblGrid>
                <a:gridCol w="6143668"/>
              </a:tblGrid>
              <a:tr h="62495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El gobierno está efectivamente en manos de los funcionarios elegidos.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95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b="1" dirty="0" smtClean="0">
                          <a:latin typeface="Corbel"/>
                          <a:ea typeface="Times New Roman"/>
                          <a:cs typeface="Times New Roman"/>
                        </a:rPr>
                        <a:t>2. Las </a:t>
                      </a: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elecciones son libres, imparciales y frecuentes.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5DD"/>
                    </a:solidFill>
                  </a:tcPr>
                </a:tc>
              </a:tr>
              <a:tr h="411693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b="1" dirty="0" smtClean="0">
                          <a:latin typeface="Corbel"/>
                          <a:ea typeface="Times New Roman"/>
                          <a:cs typeface="Times New Roman"/>
                        </a:rPr>
                        <a:t>3. Hay </a:t>
                      </a: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libertad de expresión.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25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b="1" dirty="0" smtClean="0">
                          <a:latin typeface="Corbel"/>
                          <a:ea typeface="Times New Roman"/>
                          <a:cs typeface="Times New Roman"/>
                        </a:rPr>
                        <a:t>4. Los </a:t>
                      </a: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ciudadanos tienen acceso efectivo a fuentes alternativas de información.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5DD"/>
                    </a:solidFill>
                  </a:tcPr>
                </a:tc>
              </a:tr>
              <a:tr h="937425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b="1" dirty="0" smtClean="0">
                          <a:latin typeface="Corbel"/>
                          <a:ea typeface="Times New Roman"/>
                          <a:cs typeface="Times New Roman"/>
                        </a:rPr>
                        <a:t>5. Hay </a:t>
                      </a: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libertad de organización y de reunión, y las asociaciones tienen autonomía frente al gobierno.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90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b="1" dirty="0" smtClean="0">
                          <a:latin typeface="Corbel"/>
                          <a:ea typeface="Times New Roman"/>
                          <a:cs typeface="Times New Roman"/>
                        </a:rPr>
                        <a:t>6. La </a:t>
                      </a:r>
                      <a:r>
                        <a:rPr lang="es-ES" sz="2000" b="1" dirty="0">
                          <a:latin typeface="Corbel"/>
                          <a:ea typeface="Times New Roman"/>
                          <a:cs typeface="Times New Roman"/>
                        </a:rPr>
                        <a:t>ciudadanía es inclusiva (sufragio universal) y no hay barreras discriminatorias para la participación electoral y política.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15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5DD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oberan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7929586" cy="4531192"/>
          </a:xfrm>
          <a:prstGeom prst="rect">
            <a:avLst/>
          </a:prstGeom>
        </p:spPr>
      </p:pic>
      <p:pic>
        <p:nvPicPr>
          <p:cNvPr id="3" name="2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57224" y="1785926"/>
          <a:ext cx="7143800" cy="2697656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39564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400" b="1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Dimensiones de la calidad de la democracia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</a:tr>
              <a:tr h="436631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33625" algn="l"/>
                        </a:tabLst>
                      </a:pPr>
                      <a:r>
                        <a:rPr lang="es-ES" sz="2400" b="1" dirty="0">
                          <a:latin typeface="Corbel"/>
                          <a:ea typeface="Corbel"/>
                          <a:cs typeface="Times New Roman"/>
                        </a:rPr>
                        <a:t>Decisión electoral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  <a:tr h="39564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400" b="1" dirty="0">
                          <a:latin typeface="Corbel"/>
                          <a:ea typeface="Corbel"/>
                          <a:cs typeface="Times New Roman"/>
                        </a:rPr>
                        <a:t>Participación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5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400" b="1" dirty="0">
                          <a:latin typeface="Corbel"/>
                          <a:ea typeface="Corbel"/>
                          <a:cs typeface="Times New Roman"/>
                        </a:rPr>
                        <a:t>Respuesta a la voluntad popular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  <a:tr h="47209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400" b="1" dirty="0">
                          <a:latin typeface="Corbel"/>
                          <a:ea typeface="Corbel"/>
                          <a:cs typeface="Times New Roman"/>
                        </a:rPr>
                        <a:t>Responsabilidad de los funcionarios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400" b="1" dirty="0">
                          <a:latin typeface="Corbel"/>
                          <a:ea typeface="Corbel"/>
                          <a:cs typeface="Times New Roman"/>
                        </a:rPr>
                        <a:t>Soberanía</a:t>
                      </a:r>
                      <a:endParaRPr lang="es-SV" sz="20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57356" y="2571744"/>
            <a:ext cx="537038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600" dirty="0">
                <a:solidFill>
                  <a:schemeClr val="accent1"/>
                </a:solidFill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¿</a:t>
            </a:r>
            <a:r>
              <a:rPr kumimoji="0" lang="es-ES" sz="6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Democracia?</a:t>
            </a:r>
            <a:endParaRPr kumimoji="0" lang="es-ES" sz="7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8" y="253636"/>
          <a:ext cx="8501122" cy="6535680"/>
        </p:xfrm>
        <a:graphic>
          <a:graphicData uri="http://schemas.openxmlformats.org/drawingml/2006/table">
            <a:tbl>
              <a:tblPr/>
              <a:tblGrid>
                <a:gridCol w="2540785"/>
                <a:gridCol w="596033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Tipo de mecanismo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Ejemplos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AC8"/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Corbel"/>
                          <a:ea typeface="Corbel"/>
                          <a:cs typeface="Times New Roman"/>
                        </a:rPr>
                        <a:t>Acceso a la estructura del Estado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Elecciones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Referéndum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Iniciativa popular legislativa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Revocatoria de mandato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Proceso de inconstitucionalidad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1"/>
                    </a:solidFill>
                  </a:tcPr>
                </a:tc>
              </a:tr>
              <a:tr h="257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Corbel"/>
                          <a:ea typeface="Corbel"/>
                          <a:cs typeface="Times New Roman"/>
                        </a:rPr>
                        <a:t>Acceso a la definición de políticas públicas y decisiones administrativas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Plebiscito 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Cabildo abierto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Consultas públicas para formular políticas públicas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Consultas públicas para tomar resoluciones administrativas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Organismos decisorios del gobierno que integran a miembros de la sociedad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Organismos consultivos del gobierno integrados con miembros de la sociedad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Corbel"/>
                          <a:ea typeface="Corbel"/>
                          <a:cs typeface="Times New Roman"/>
                        </a:rPr>
                        <a:t>Acceso a la justicia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Denuncias penales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Demandas civiles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>
                          <a:latin typeface="Corbel"/>
                          <a:ea typeface="Corbel"/>
                          <a:cs typeface="Times New Roman"/>
                        </a:rPr>
                        <a:t>Denuncias administrativas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Corbel"/>
                          <a:ea typeface="Corbel"/>
                          <a:cs typeface="Times New Roman"/>
                        </a:rPr>
                        <a:t>Acceso a la información pública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 dirty="0">
                          <a:latin typeface="Corbel"/>
                          <a:ea typeface="Corbel"/>
                          <a:cs typeface="Times New Roman"/>
                        </a:rPr>
                        <a:t>Petición de información pública</a:t>
                      </a:r>
                      <a:endParaRPr lang="es-SV" sz="1600" dirty="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" sz="1800" dirty="0">
                          <a:latin typeface="Corbel"/>
                          <a:ea typeface="Corbel"/>
                          <a:cs typeface="Times New Roman"/>
                        </a:rPr>
                        <a:t>Solicitud de desclasificación de información reservada</a:t>
                      </a:r>
                      <a:endParaRPr lang="es-SV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2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14290"/>
            <a:ext cx="1000132" cy="1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6 Imagen" descr="funde pantone nuev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5 Imagen" descr="ne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3"/>
            <a:ext cx="1071540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1928794" y="2190745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Muchas gracias</a:t>
            </a:r>
            <a:endParaRPr lang="es-SV" sz="2800" dirty="0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32" y="5286388"/>
            <a:ext cx="3484555" cy="1577962"/>
          </a:xfrm>
          <a:prstGeom prst="rect">
            <a:avLst/>
          </a:prstGeom>
          <a:solidFill>
            <a:srgbClr val="00B1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22225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Este material de difusión ha sido realizado en 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el marco del proyecto “Promoviendo la cultura democrática en la juventud centroamericana”,  con el apoyo de: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7 Imagen" descr="ne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154" y="6062005"/>
            <a:ext cx="2771086" cy="653143"/>
          </a:xfrm>
          <a:prstGeom prst="rect">
            <a:avLst/>
          </a:prstGeo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868" y="5286388"/>
            <a:ext cx="5572132" cy="1571612"/>
          </a:xfrm>
          <a:prstGeom prst="rect">
            <a:avLst/>
          </a:prstGeom>
          <a:solidFill>
            <a:srgbClr val="00B1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13 Imagen" descr="funde pantone nuevo logo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b="3449"/>
          <a:stretch>
            <a:fillRect/>
          </a:stretch>
        </p:blipFill>
        <p:spPr>
          <a:xfrm>
            <a:off x="3786182" y="5348947"/>
            <a:ext cx="1282889" cy="1366201"/>
          </a:xfrm>
          <a:prstGeom prst="rect">
            <a:avLst/>
          </a:prstGeo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14942" y="5357826"/>
            <a:ext cx="38576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Fundación Nacional para el Desarrollo (FUNDE)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Calle Arturo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Ambrogi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#411, entre 103 y 105 Av. Norte, Colonia Escalón, San Salvador, El Salvador. P.O. BOX 1774, Centro de Gobierno.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PBX: (503) 2209-5300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Fax: (503) 2263-0454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E-mail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: funde@funde.org comunicaciones@funde.org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Página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web: www.funde.org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857488" y="3014666"/>
            <a:ext cx="34290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Claudia Ortiz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  <a:hlinkClick r:id="rId7"/>
              </a:rPr>
              <a:t>claudia.ortiz@funde.org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Área de Macroeconomía y Desarrollo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Fundación Nacional para el Desarrollo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Centroamérica,</a:t>
            </a:r>
            <a:r>
              <a:rPr kumimoji="0" lang="es-ES" sz="1100" b="0" i="0" u="none" strike="noStrike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junio 2014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50004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chemeClr val="accent4"/>
                </a:solidFill>
              </a:rPr>
              <a:t>¿Qué es la democracia?</a:t>
            </a:r>
            <a:r>
              <a:rPr lang="es-ES" sz="2800" dirty="0">
                <a:solidFill>
                  <a:schemeClr val="accent4"/>
                </a:solidFill>
              </a:rPr>
              <a:t> </a:t>
            </a:r>
            <a:endParaRPr lang="es-ES" sz="2800" dirty="0" smtClean="0">
              <a:solidFill>
                <a:schemeClr val="accent4"/>
              </a:solidFill>
            </a:endParaRPr>
          </a:p>
          <a:p>
            <a:pPr algn="ctr"/>
            <a:r>
              <a:rPr lang="es-ES" sz="2800" i="1" dirty="0" smtClean="0">
                <a:solidFill>
                  <a:schemeClr val="accent2"/>
                </a:solidFill>
              </a:rPr>
              <a:t>¿</a:t>
            </a:r>
            <a:r>
              <a:rPr lang="es-ES" sz="2800" i="1" dirty="0">
                <a:solidFill>
                  <a:schemeClr val="accent2"/>
                </a:solidFill>
              </a:rPr>
              <a:t>Vivimos en democracia?</a:t>
            </a:r>
            <a:r>
              <a:rPr lang="es-ES" sz="2800" dirty="0">
                <a:solidFill>
                  <a:schemeClr val="accent2"/>
                </a:solidFill>
              </a:rPr>
              <a:t> </a:t>
            </a:r>
            <a:endParaRPr lang="es-ES" sz="2800" dirty="0" smtClean="0">
              <a:solidFill>
                <a:schemeClr val="accent2"/>
              </a:solidFill>
            </a:endParaRPr>
          </a:p>
          <a:p>
            <a:pPr algn="ctr"/>
            <a:r>
              <a:rPr lang="es-ES" sz="2800" i="1" dirty="0" smtClean="0">
                <a:solidFill>
                  <a:schemeClr val="accent3"/>
                </a:solidFill>
              </a:rPr>
              <a:t>¿</a:t>
            </a:r>
            <a:r>
              <a:rPr lang="es-ES" sz="2800" i="1" dirty="0">
                <a:solidFill>
                  <a:schemeClr val="accent3"/>
                </a:solidFill>
              </a:rPr>
              <a:t>Entendemos todos lo mismo por “democracia”?</a:t>
            </a:r>
            <a:r>
              <a:rPr lang="es-ES" sz="2800" dirty="0">
                <a:solidFill>
                  <a:schemeClr val="accent3"/>
                </a:solidFill>
              </a:rPr>
              <a:t> </a:t>
            </a:r>
            <a:endParaRPr lang="es-SV" sz="2800" dirty="0">
              <a:solidFill>
                <a:schemeClr val="accent3"/>
              </a:solidFill>
            </a:endParaRPr>
          </a:p>
        </p:txBody>
      </p:sp>
      <p:pic>
        <p:nvPicPr>
          <p:cNvPr id="4" name="3 Imagen" descr="130623_quino_democr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786058"/>
            <a:ext cx="3810000" cy="2933700"/>
          </a:xfrm>
          <a:prstGeom prst="rect">
            <a:avLst/>
          </a:prstGeom>
        </p:spPr>
      </p:pic>
      <p:pic>
        <p:nvPicPr>
          <p:cNvPr id="5" name="4 Imagen" descr="mafalda-democracia_2.gif"/>
          <p:cNvPicPr>
            <a:picLocks noChangeAspect="1"/>
          </p:cNvPicPr>
          <p:nvPr/>
        </p:nvPicPr>
        <p:blipFill>
          <a:blip r:embed="rId3" cstate="print"/>
          <a:srcRect l="6799" r="11613"/>
          <a:stretch>
            <a:fillRect/>
          </a:stretch>
        </p:blipFill>
        <p:spPr>
          <a:xfrm>
            <a:off x="3786182" y="2928934"/>
            <a:ext cx="2571768" cy="2502710"/>
          </a:xfrm>
          <a:prstGeom prst="rect">
            <a:avLst/>
          </a:prstGeom>
        </p:spPr>
      </p:pic>
      <p:pic>
        <p:nvPicPr>
          <p:cNvPr id="6" name="5 Imagen" descr="mafalda-democracia_3.gif"/>
          <p:cNvPicPr>
            <a:picLocks noChangeAspect="1"/>
          </p:cNvPicPr>
          <p:nvPr/>
        </p:nvPicPr>
        <p:blipFill>
          <a:blip r:embed="rId4" cstate="print"/>
          <a:srcRect l="3695" t="2373" r="13177" b="2689"/>
          <a:stretch>
            <a:fillRect/>
          </a:stretch>
        </p:blipFill>
        <p:spPr>
          <a:xfrm>
            <a:off x="6357950" y="3000372"/>
            <a:ext cx="2732504" cy="2428892"/>
          </a:xfrm>
          <a:prstGeom prst="rect">
            <a:avLst/>
          </a:prstGeom>
        </p:spPr>
      </p:pic>
      <p:pic>
        <p:nvPicPr>
          <p:cNvPr id="7" name="6 Imagen" descr="propuesta de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beza_amuebl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00108"/>
            <a:ext cx="5643602" cy="564360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71472" y="28572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solidFill>
                  <a:schemeClr val="accent4"/>
                </a:solidFill>
              </a:rPr>
              <a:t>Para esta discusión …</a:t>
            </a:r>
            <a:endParaRPr lang="es-SV" sz="2800" dirty="0">
              <a:solidFill>
                <a:schemeClr val="accent3"/>
              </a:solidFill>
            </a:endParaRPr>
          </a:p>
        </p:txBody>
      </p:sp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06" y="1058275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Democracia de medios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29190" y="1071546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Democracia de fines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2910" y="2428868"/>
            <a:ext cx="3786214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/>
            <a:endParaRPr kumimoji="0" lang="es-ES" sz="2000" b="0" i="1" u="none" strike="noStrike" cap="none" normalizeH="0" baseline="0" dirty="0" smtClean="0">
              <a:ln>
                <a:noFill/>
              </a:ln>
              <a:solidFill>
                <a:srgbClr val="DFF3CE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es-ES" sz="2000" b="0" i="1" u="none" strike="noStrike" cap="none" normalizeH="0" baseline="0" dirty="0" smtClean="0">
              <a:ln>
                <a:noFill/>
              </a:ln>
              <a:solidFill>
                <a:srgbClr val="DFF3CE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es-ES" sz="2000" i="1" dirty="0">
              <a:solidFill>
                <a:srgbClr val="DFF3CE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La selección de los gobernantes mediante decisión popular, en un proceso de competencia abierta entre pluralidad de contendientes: en</a:t>
            </a:r>
            <a:r>
              <a:rPr kumimoji="0" lang="es-ES" sz="2000" b="0" i="1" u="none" strike="noStrike" cap="none" normalizeH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otras palabras, una</a:t>
            </a:r>
            <a:r>
              <a:rPr lang="es-ES" sz="2000" i="1" dirty="0" smtClean="0">
                <a:solidFill>
                  <a:srgbClr val="DFF3CE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selección basada en</a:t>
            </a:r>
            <a:r>
              <a:rPr lang="es-ES" sz="2000" i="1" dirty="0" smtClean="0">
                <a:solidFill>
                  <a:srgbClr val="DFF3CE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elecciones periódicas y</a:t>
            </a:r>
            <a:r>
              <a:rPr kumimoji="0" lang="es-ES" sz="2000" b="0" i="1" u="none" strike="noStrike" cap="none" normalizeH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competitivas.</a:t>
            </a:r>
            <a:r>
              <a:rPr kumimoji="0" lang="es-ES" sz="2000" b="0" i="1" u="none" strike="noStrike" cap="none" normalizeH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s-ES" sz="2000" b="0" i="1" u="none" strike="noStrike" cap="none" normalizeH="0" baseline="0" dirty="0" err="1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Schumpeter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000" b="0" i="1" u="none" strike="noStrike" cap="none" normalizeH="0" baseline="0" dirty="0" err="1" smtClean="0">
                <a:ln>
                  <a:noFill/>
                </a:ln>
                <a:solidFill>
                  <a:srgbClr val="DFF3CE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Dahl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rgbClr val="DFF3CE"/>
                </a:solidFill>
                <a:effectLst/>
                <a:latin typeface="Consolas" pitchFamily="49" charset="0"/>
                <a:ea typeface="Times New Roman" pitchFamily="18" charset="0"/>
                <a:cs typeface="Consolas" pitchFamily="49" charset="0"/>
              </a:rPr>
              <a:t>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s-SV" dirty="0" smtClean="0"/>
          </a:p>
          <a:p>
            <a:endParaRPr lang="es-SV" dirty="0"/>
          </a:p>
        </p:txBody>
      </p:sp>
      <p:pic>
        <p:nvPicPr>
          <p:cNvPr id="9" name="8 Imagen" descr="http://s.frasesgo.com/images/autores/r/robert_a__dahl.jpg"/>
          <p:cNvPicPr/>
          <p:nvPr/>
        </p:nvPicPr>
        <p:blipFill>
          <a:blip r:embed="rId2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357158" y="1785926"/>
            <a:ext cx="1360467" cy="150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072066" y="2286554"/>
            <a:ext cx="342902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sz="2000" i="1" dirty="0" smtClean="0"/>
          </a:p>
          <a:p>
            <a:endParaRPr lang="es-ES" sz="2000" i="1" dirty="0"/>
          </a:p>
          <a:p>
            <a:r>
              <a:rPr lang="es-ES" sz="2000" i="1" dirty="0" smtClean="0"/>
              <a:t>La </a:t>
            </a:r>
            <a:r>
              <a:rPr lang="es-ES" sz="2000" i="1" dirty="0"/>
              <a:t>intervención popular en las decisiones socioeconómicas –y no sólo políticas–, con el objetivo de promover el pleno desarrollo de las capacidades individuales y garantizar la progresiva igualdad de condiciones entre ciudadanos. </a:t>
            </a:r>
            <a:r>
              <a:rPr lang="es-ES" sz="2000" dirty="0"/>
              <a:t>(Marx, </a:t>
            </a:r>
            <a:r>
              <a:rPr lang="es-ES" sz="2000" dirty="0" err="1"/>
              <a:t>Macpherson</a:t>
            </a:r>
            <a:r>
              <a:rPr lang="es-ES" sz="2000" dirty="0"/>
              <a:t>)</a:t>
            </a:r>
            <a:endParaRPr lang="es-SV" sz="2000" dirty="0"/>
          </a:p>
          <a:p>
            <a:endParaRPr lang="es-SV" sz="2000" dirty="0"/>
          </a:p>
        </p:txBody>
      </p:sp>
      <p:pic>
        <p:nvPicPr>
          <p:cNvPr id="12" name="11 Imagen" descr="http://www.trotta.es/cache/img/15/37/0/000011/M-A_S-1_SS-7_X-188_Y-999.10811_1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643051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propuesta de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mocracia_ricos_pob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201670" cy="370447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42918"/>
            <a:ext cx="450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Críticas a sólo buscar los medios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637270"/>
            <a:ext cx="450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Críticas</a:t>
            </a:r>
            <a:r>
              <a:rPr kumimoji="0" lang="es-ES" sz="3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 a basar la democracia en los fines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erlin Sans FB Demi" pitchFamily="34" charset="0"/>
              <a:ea typeface="Corbel" pitchFamily="34" charset="0"/>
              <a:cs typeface="Times New Roman" pitchFamily="18" charset="0"/>
            </a:endParaRPr>
          </a:p>
        </p:txBody>
      </p:sp>
      <p:pic>
        <p:nvPicPr>
          <p:cNvPr id="6" name="5 Imagen" descr="democracia de f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255" y="1643050"/>
            <a:ext cx="4403745" cy="3430596"/>
          </a:xfrm>
          <a:prstGeom prst="rect">
            <a:avLst/>
          </a:prstGeom>
        </p:spPr>
      </p:pic>
      <p:pic>
        <p:nvPicPr>
          <p:cNvPr id="7" name="6 Imagen" descr="propuesta de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samblea2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428604"/>
            <a:ext cx="9017031" cy="60864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-24"/>
            <a:ext cx="4500562" cy="3429024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Berlin Sans FB Demi" pitchFamily="34" charset="0"/>
              </a:rPr>
              <a:t>La intervención más amplia posible de los ciudadanos en:</a:t>
            </a:r>
            <a:endParaRPr lang="es-SV" dirty="0">
              <a:solidFill>
                <a:schemeClr val="bg1"/>
              </a:solidFill>
              <a:latin typeface="Berlin Sans FB Demi" pitchFamily="34" charset="0"/>
            </a:endParaRPr>
          </a:p>
          <a:p>
            <a:endParaRPr lang="es-SV" dirty="0" smtClean="0">
              <a:solidFill>
                <a:schemeClr val="accent1"/>
              </a:solidFill>
              <a:latin typeface="Berlin Sans FB Demi" pitchFamily="34" charset="0"/>
            </a:endParaRPr>
          </a:p>
          <a:p>
            <a:endParaRPr lang="es-SV" dirty="0">
              <a:solidFill>
                <a:schemeClr val="accent1"/>
              </a:solidFill>
              <a:latin typeface="Berlin Sans FB Demi" pitchFamily="34" charset="0"/>
            </a:endParaRPr>
          </a:p>
          <a:p>
            <a:pPr marL="263525" indent="539750">
              <a:buFont typeface="Wingdings" pitchFamily="2" charset="2"/>
              <a:buChar char="§"/>
            </a:pPr>
            <a:r>
              <a:rPr lang="es-SV" dirty="0" smtClean="0">
                <a:solidFill>
                  <a:schemeClr val="accent3"/>
                </a:solidFill>
                <a:latin typeface="Berlin Sans FB Demi" pitchFamily="34" charset="0"/>
              </a:rPr>
              <a:t>Identificación de los conflictos</a:t>
            </a:r>
          </a:p>
          <a:p>
            <a:pPr marL="263525" indent="539750">
              <a:buFont typeface="Wingdings" pitchFamily="2" charset="2"/>
              <a:buChar char="§"/>
            </a:pPr>
            <a:endParaRPr lang="es-SV" dirty="0">
              <a:solidFill>
                <a:schemeClr val="accent3"/>
              </a:solidFill>
              <a:latin typeface="Berlin Sans FB Demi" pitchFamily="34" charset="0"/>
            </a:endParaRPr>
          </a:p>
          <a:p>
            <a:pPr marL="263525" indent="539750">
              <a:buFont typeface="Wingdings" pitchFamily="2" charset="2"/>
              <a:buChar char="§"/>
            </a:pPr>
            <a:r>
              <a:rPr lang="es-SV" dirty="0" smtClean="0">
                <a:solidFill>
                  <a:schemeClr val="accent3"/>
                </a:solidFill>
                <a:latin typeface="Berlin Sans FB Demi" pitchFamily="34" charset="0"/>
              </a:rPr>
              <a:t>Selección de los conflictos a regular</a:t>
            </a:r>
          </a:p>
          <a:p>
            <a:pPr marL="263525" indent="539750">
              <a:buFont typeface="Wingdings" pitchFamily="2" charset="2"/>
              <a:buChar char="§"/>
            </a:pPr>
            <a:endParaRPr lang="es-SV" dirty="0">
              <a:solidFill>
                <a:schemeClr val="accent3"/>
              </a:solidFill>
              <a:latin typeface="Berlin Sans FB Demi" pitchFamily="34" charset="0"/>
            </a:endParaRPr>
          </a:p>
          <a:p>
            <a:pPr marL="263525" indent="539750">
              <a:buFont typeface="Wingdings" pitchFamily="2" charset="2"/>
              <a:buChar char="§"/>
            </a:pPr>
            <a:r>
              <a:rPr lang="es-SV" dirty="0" smtClean="0">
                <a:solidFill>
                  <a:schemeClr val="accent3"/>
                </a:solidFill>
                <a:latin typeface="Berlin Sans FB Demi" pitchFamily="34" charset="0"/>
              </a:rPr>
              <a:t>Debate de las alternativas</a:t>
            </a:r>
          </a:p>
          <a:p>
            <a:pPr marL="263525" indent="539750">
              <a:buFont typeface="Wingdings" pitchFamily="2" charset="2"/>
              <a:buChar char="§"/>
            </a:pPr>
            <a:endParaRPr lang="es-SV" dirty="0">
              <a:solidFill>
                <a:schemeClr val="accent3"/>
              </a:solidFill>
              <a:latin typeface="Berlin Sans FB Demi" pitchFamily="34" charset="0"/>
            </a:endParaRPr>
          </a:p>
          <a:p>
            <a:pPr marL="263525" indent="539750">
              <a:buFont typeface="Wingdings" pitchFamily="2" charset="2"/>
              <a:buChar char="§"/>
            </a:pPr>
            <a:r>
              <a:rPr lang="es-SV" dirty="0" smtClean="0">
                <a:solidFill>
                  <a:schemeClr val="accent3"/>
                </a:solidFill>
                <a:latin typeface="Berlin Sans FB Demi" pitchFamily="34" charset="0"/>
              </a:rPr>
              <a:t>Decisión final</a:t>
            </a:r>
          </a:p>
          <a:p>
            <a:endParaRPr lang="es-SV" dirty="0">
              <a:solidFill>
                <a:schemeClr val="accent3"/>
              </a:solidFill>
            </a:endParaRPr>
          </a:p>
        </p:txBody>
      </p:sp>
      <p:pic>
        <p:nvPicPr>
          <p:cNvPr id="4" name="3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aphael_School_of_Athens.jpg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-32" y="4000480"/>
            <a:ext cx="4786410" cy="285752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85728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Del ágora a la plaza: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erlin Sans FB Demi" pitchFamily="34" charset="0"/>
              <a:ea typeface="Corbe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representación,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participación y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deliberación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4" name="3 Imagen" descr="15M Uly Martín PANORAMICA 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282" y="4000504"/>
            <a:ext cx="4357718" cy="2857496"/>
          </a:xfrm>
          <a:prstGeom prst="rect">
            <a:avLst/>
          </a:prstGeom>
        </p:spPr>
      </p:pic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rticles-23283_recurso_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50068" y="2213592"/>
            <a:ext cx="6993932" cy="464440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57158" y="28572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Democracia directa</a:t>
            </a:r>
            <a:endParaRPr lang="es-SV" sz="2800" dirty="0">
              <a:solidFill>
                <a:schemeClr val="accent1"/>
              </a:solidFill>
            </a:endParaRPr>
          </a:p>
        </p:txBody>
      </p:sp>
      <p:pic>
        <p:nvPicPr>
          <p:cNvPr id="5" name="4 Imagen" descr="propuesta de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14290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494</Words>
  <Application>Microsoft Office PowerPoint</Application>
  <PresentationFormat>Presentación en pantalla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Clo-Lumiere</dc:creator>
  <cp:lastModifiedBy>Biblioteca</cp:lastModifiedBy>
  <cp:revision>7</cp:revision>
  <dcterms:created xsi:type="dcterms:W3CDTF">2014-07-11T02:48:33Z</dcterms:created>
  <dcterms:modified xsi:type="dcterms:W3CDTF">2015-01-07T21:54:48Z</dcterms:modified>
</cp:coreProperties>
</file>