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250DB-62A8-4705-99CC-AEA213277BA1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SV"/>
        </a:p>
      </dgm:t>
    </dgm:pt>
    <dgm:pt modelId="{0B665C5A-EBAE-40C4-A5A5-A2648D9EFB91}">
      <dgm:prSet phldrT="[Texto]"/>
      <dgm:spPr/>
      <dgm:t>
        <a:bodyPr/>
        <a:lstStyle/>
        <a:p>
          <a:r>
            <a:rPr lang="es-SV" dirty="0" smtClean="0"/>
            <a:t>Sistemas políticos</a:t>
          </a:r>
          <a:endParaRPr lang="es-SV" dirty="0"/>
        </a:p>
      </dgm:t>
    </dgm:pt>
    <dgm:pt modelId="{C215F455-83AD-464B-9EAE-3CF45D4C2EFE}" type="parTrans" cxnId="{22E288BD-5698-4AA0-AD05-94C0389990C9}">
      <dgm:prSet/>
      <dgm:spPr/>
      <dgm:t>
        <a:bodyPr/>
        <a:lstStyle/>
        <a:p>
          <a:endParaRPr lang="es-SV"/>
        </a:p>
      </dgm:t>
    </dgm:pt>
    <dgm:pt modelId="{F8838FE6-581D-4249-8A52-428D851C22DC}" type="sibTrans" cxnId="{22E288BD-5698-4AA0-AD05-94C0389990C9}">
      <dgm:prSet/>
      <dgm:spPr/>
      <dgm:t>
        <a:bodyPr/>
        <a:lstStyle/>
        <a:p>
          <a:endParaRPr lang="es-SV"/>
        </a:p>
      </dgm:t>
    </dgm:pt>
    <dgm:pt modelId="{9B529DBA-A5AC-4C42-A4C4-6F825C037FD8}">
      <dgm:prSet phldrT="[Texto]"/>
      <dgm:spPr/>
      <dgm:t>
        <a:bodyPr/>
        <a:lstStyle/>
        <a:p>
          <a:r>
            <a:rPr lang="es-SV" dirty="0" smtClean="0"/>
            <a:t>Ideologías</a:t>
          </a:r>
          <a:endParaRPr lang="es-SV" dirty="0"/>
        </a:p>
      </dgm:t>
    </dgm:pt>
    <dgm:pt modelId="{732ABAAF-C99C-4B3F-818F-87CA56F5DD3E}" type="parTrans" cxnId="{56E8414C-6532-4D55-BDAA-58B58A3E5EC7}">
      <dgm:prSet/>
      <dgm:spPr/>
      <dgm:t>
        <a:bodyPr/>
        <a:lstStyle/>
        <a:p>
          <a:endParaRPr lang="es-SV"/>
        </a:p>
      </dgm:t>
    </dgm:pt>
    <dgm:pt modelId="{1C63ED07-7324-4F8D-A9ED-7D1972EBA2B9}" type="sibTrans" cxnId="{56E8414C-6532-4D55-BDAA-58B58A3E5EC7}">
      <dgm:prSet/>
      <dgm:spPr/>
      <dgm:t>
        <a:bodyPr/>
        <a:lstStyle/>
        <a:p>
          <a:endParaRPr lang="es-SV"/>
        </a:p>
      </dgm:t>
    </dgm:pt>
    <dgm:pt modelId="{A3B05647-3BC1-4AF9-B01B-534EEFA9E9D2}">
      <dgm:prSet phldrT="[Texto]"/>
      <dgm:spPr/>
      <dgm:t>
        <a:bodyPr/>
        <a:lstStyle/>
        <a:p>
          <a:r>
            <a:rPr lang="es-SV" dirty="0" smtClean="0"/>
            <a:t>Personalidad</a:t>
          </a:r>
          <a:endParaRPr lang="es-SV" dirty="0"/>
        </a:p>
      </dgm:t>
    </dgm:pt>
    <dgm:pt modelId="{FC8C7E01-4121-464D-A7C8-38F2BCC6B5DC}" type="parTrans" cxnId="{F14C675D-44A1-42B0-8C6A-06315056370B}">
      <dgm:prSet/>
      <dgm:spPr/>
      <dgm:t>
        <a:bodyPr/>
        <a:lstStyle/>
        <a:p>
          <a:endParaRPr lang="es-SV"/>
        </a:p>
      </dgm:t>
    </dgm:pt>
    <dgm:pt modelId="{9EB2F0FC-ACC3-492B-97C1-6BE557E2BDCD}" type="sibTrans" cxnId="{F14C675D-44A1-42B0-8C6A-06315056370B}">
      <dgm:prSet/>
      <dgm:spPr/>
      <dgm:t>
        <a:bodyPr/>
        <a:lstStyle/>
        <a:p>
          <a:endParaRPr lang="es-SV"/>
        </a:p>
      </dgm:t>
    </dgm:pt>
    <dgm:pt modelId="{01735D08-EE8E-411B-BFB9-AEC0F666435A}" type="pres">
      <dgm:prSet presAssocID="{FD7250DB-62A8-4705-99CC-AEA213277BA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42E1AA-D083-455D-B9C4-2B01D52AD859}" type="pres">
      <dgm:prSet presAssocID="{FD7250DB-62A8-4705-99CC-AEA213277BA1}" presName="comp1" presStyleCnt="0"/>
      <dgm:spPr/>
    </dgm:pt>
    <dgm:pt modelId="{D38CC89B-5EA3-46C1-9564-AD0CED8B0D22}" type="pres">
      <dgm:prSet presAssocID="{FD7250DB-62A8-4705-99CC-AEA213277BA1}" presName="circle1" presStyleLbl="node1" presStyleIdx="0" presStyleCnt="3"/>
      <dgm:spPr/>
      <dgm:t>
        <a:bodyPr/>
        <a:lstStyle/>
        <a:p>
          <a:endParaRPr lang="es-SV"/>
        </a:p>
      </dgm:t>
    </dgm:pt>
    <dgm:pt modelId="{A2683238-105C-47EC-B2B4-DB5E96C2AF91}" type="pres">
      <dgm:prSet presAssocID="{FD7250DB-62A8-4705-99CC-AEA213277BA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D9ACFA6-4FDE-4B6B-BE7B-0F8E421BEE68}" type="pres">
      <dgm:prSet presAssocID="{FD7250DB-62A8-4705-99CC-AEA213277BA1}" presName="comp2" presStyleCnt="0"/>
      <dgm:spPr/>
    </dgm:pt>
    <dgm:pt modelId="{0777BF34-5575-4555-8EC1-FE1D21570D10}" type="pres">
      <dgm:prSet presAssocID="{FD7250DB-62A8-4705-99CC-AEA213277BA1}" presName="circle2" presStyleLbl="node1" presStyleIdx="1" presStyleCnt="3"/>
      <dgm:spPr/>
      <dgm:t>
        <a:bodyPr/>
        <a:lstStyle/>
        <a:p>
          <a:endParaRPr lang="es-ES"/>
        </a:p>
      </dgm:t>
    </dgm:pt>
    <dgm:pt modelId="{2E86F84C-61AE-4313-A14B-CF0BB3D58D50}" type="pres">
      <dgm:prSet presAssocID="{FD7250DB-62A8-4705-99CC-AEA213277BA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A1278-4489-4C1D-B20D-280365923EA0}" type="pres">
      <dgm:prSet presAssocID="{FD7250DB-62A8-4705-99CC-AEA213277BA1}" presName="comp3" presStyleCnt="0"/>
      <dgm:spPr/>
    </dgm:pt>
    <dgm:pt modelId="{AE439D37-13C1-45FC-9C61-046D14E1D679}" type="pres">
      <dgm:prSet presAssocID="{FD7250DB-62A8-4705-99CC-AEA213277BA1}" presName="circle3" presStyleLbl="node1" presStyleIdx="2" presStyleCnt="3"/>
      <dgm:spPr/>
      <dgm:t>
        <a:bodyPr/>
        <a:lstStyle/>
        <a:p>
          <a:endParaRPr lang="es-ES"/>
        </a:p>
      </dgm:t>
    </dgm:pt>
    <dgm:pt modelId="{1ECB1507-56DF-45B4-B626-F7052433DD1D}" type="pres">
      <dgm:prSet presAssocID="{FD7250DB-62A8-4705-99CC-AEA213277BA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5EBEDA-91BF-45DF-AFFF-8265E35C9B6E}" type="presOf" srcId="{9B529DBA-A5AC-4C42-A4C4-6F825C037FD8}" destId="{0777BF34-5575-4555-8EC1-FE1D21570D10}" srcOrd="0" destOrd="0" presId="urn:microsoft.com/office/officeart/2005/8/layout/venn2"/>
    <dgm:cxn modelId="{F14C675D-44A1-42B0-8C6A-06315056370B}" srcId="{FD7250DB-62A8-4705-99CC-AEA213277BA1}" destId="{A3B05647-3BC1-4AF9-B01B-534EEFA9E9D2}" srcOrd="2" destOrd="0" parTransId="{FC8C7E01-4121-464D-A7C8-38F2BCC6B5DC}" sibTransId="{9EB2F0FC-ACC3-492B-97C1-6BE557E2BDCD}"/>
    <dgm:cxn modelId="{4B5BFE20-8C0C-498D-AA56-C93ABF1DD189}" type="presOf" srcId="{A3B05647-3BC1-4AF9-B01B-534EEFA9E9D2}" destId="{AE439D37-13C1-45FC-9C61-046D14E1D679}" srcOrd="0" destOrd="0" presId="urn:microsoft.com/office/officeart/2005/8/layout/venn2"/>
    <dgm:cxn modelId="{9BE7DF9C-32FE-4DD8-AEDE-06BE87806362}" type="presOf" srcId="{0B665C5A-EBAE-40C4-A5A5-A2648D9EFB91}" destId="{D38CC89B-5EA3-46C1-9564-AD0CED8B0D22}" srcOrd="0" destOrd="0" presId="urn:microsoft.com/office/officeart/2005/8/layout/venn2"/>
    <dgm:cxn modelId="{22E288BD-5698-4AA0-AD05-94C0389990C9}" srcId="{FD7250DB-62A8-4705-99CC-AEA213277BA1}" destId="{0B665C5A-EBAE-40C4-A5A5-A2648D9EFB91}" srcOrd="0" destOrd="0" parTransId="{C215F455-83AD-464B-9EAE-3CF45D4C2EFE}" sibTransId="{F8838FE6-581D-4249-8A52-428D851C22DC}"/>
    <dgm:cxn modelId="{BC511F19-92C7-4D0D-AABB-BA88F54B116F}" type="presOf" srcId="{9B529DBA-A5AC-4C42-A4C4-6F825C037FD8}" destId="{2E86F84C-61AE-4313-A14B-CF0BB3D58D50}" srcOrd="1" destOrd="0" presId="urn:microsoft.com/office/officeart/2005/8/layout/venn2"/>
    <dgm:cxn modelId="{56E8414C-6532-4D55-BDAA-58B58A3E5EC7}" srcId="{FD7250DB-62A8-4705-99CC-AEA213277BA1}" destId="{9B529DBA-A5AC-4C42-A4C4-6F825C037FD8}" srcOrd="1" destOrd="0" parTransId="{732ABAAF-C99C-4B3F-818F-87CA56F5DD3E}" sibTransId="{1C63ED07-7324-4F8D-A9ED-7D1972EBA2B9}"/>
    <dgm:cxn modelId="{15959679-F39B-49D0-9199-C85661C353E8}" type="presOf" srcId="{FD7250DB-62A8-4705-99CC-AEA213277BA1}" destId="{01735D08-EE8E-411B-BFB9-AEC0F666435A}" srcOrd="0" destOrd="0" presId="urn:microsoft.com/office/officeart/2005/8/layout/venn2"/>
    <dgm:cxn modelId="{33E9072C-AA5E-4ACA-AC16-CA7D377374E8}" type="presOf" srcId="{0B665C5A-EBAE-40C4-A5A5-A2648D9EFB91}" destId="{A2683238-105C-47EC-B2B4-DB5E96C2AF91}" srcOrd="1" destOrd="0" presId="urn:microsoft.com/office/officeart/2005/8/layout/venn2"/>
    <dgm:cxn modelId="{BF32B271-65EA-4A42-942A-9C5A620E4A33}" type="presOf" srcId="{A3B05647-3BC1-4AF9-B01B-534EEFA9E9D2}" destId="{1ECB1507-56DF-45B4-B626-F7052433DD1D}" srcOrd="1" destOrd="0" presId="urn:microsoft.com/office/officeart/2005/8/layout/venn2"/>
    <dgm:cxn modelId="{AE9049F8-DDD2-4976-BC98-5FBF7F06588B}" type="presParOf" srcId="{01735D08-EE8E-411B-BFB9-AEC0F666435A}" destId="{9F42E1AA-D083-455D-B9C4-2B01D52AD859}" srcOrd="0" destOrd="0" presId="urn:microsoft.com/office/officeart/2005/8/layout/venn2"/>
    <dgm:cxn modelId="{9147240C-5F44-4ECE-B90B-9D0C93467443}" type="presParOf" srcId="{9F42E1AA-D083-455D-B9C4-2B01D52AD859}" destId="{D38CC89B-5EA3-46C1-9564-AD0CED8B0D22}" srcOrd="0" destOrd="0" presId="urn:microsoft.com/office/officeart/2005/8/layout/venn2"/>
    <dgm:cxn modelId="{EC36A9AB-D388-46B9-8F32-CCC2B6FF284C}" type="presParOf" srcId="{9F42E1AA-D083-455D-B9C4-2B01D52AD859}" destId="{A2683238-105C-47EC-B2B4-DB5E96C2AF91}" srcOrd="1" destOrd="0" presId="urn:microsoft.com/office/officeart/2005/8/layout/venn2"/>
    <dgm:cxn modelId="{50140C49-FFDF-498E-BB2C-843F7A8A5D8B}" type="presParOf" srcId="{01735D08-EE8E-411B-BFB9-AEC0F666435A}" destId="{6D9ACFA6-4FDE-4B6B-BE7B-0F8E421BEE68}" srcOrd="1" destOrd="0" presId="urn:microsoft.com/office/officeart/2005/8/layout/venn2"/>
    <dgm:cxn modelId="{51FAE963-44B6-4856-86DC-9C0F78B1B9E4}" type="presParOf" srcId="{6D9ACFA6-4FDE-4B6B-BE7B-0F8E421BEE68}" destId="{0777BF34-5575-4555-8EC1-FE1D21570D10}" srcOrd="0" destOrd="0" presId="urn:microsoft.com/office/officeart/2005/8/layout/venn2"/>
    <dgm:cxn modelId="{0AE977F0-F769-44F4-88AB-4D1BF8525275}" type="presParOf" srcId="{6D9ACFA6-4FDE-4B6B-BE7B-0F8E421BEE68}" destId="{2E86F84C-61AE-4313-A14B-CF0BB3D58D50}" srcOrd="1" destOrd="0" presId="urn:microsoft.com/office/officeart/2005/8/layout/venn2"/>
    <dgm:cxn modelId="{8E406FD9-A31B-4618-A2C2-E0BD7A017FED}" type="presParOf" srcId="{01735D08-EE8E-411B-BFB9-AEC0F666435A}" destId="{71EA1278-4489-4C1D-B20D-280365923EA0}" srcOrd="2" destOrd="0" presId="urn:microsoft.com/office/officeart/2005/8/layout/venn2"/>
    <dgm:cxn modelId="{2F0E455E-9627-4C73-8C5A-24CAEF5DAD9C}" type="presParOf" srcId="{71EA1278-4489-4C1D-B20D-280365923EA0}" destId="{AE439D37-13C1-45FC-9C61-046D14E1D679}" srcOrd="0" destOrd="0" presId="urn:microsoft.com/office/officeart/2005/8/layout/venn2"/>
    <dgm:cxn modelId="{B5A8FBC4-4F8C-4995-9E9E-39DE2B68436A}" type="presParOf" srcId="{71EA1278-4489-4C1D-B20D-280365923EA0}" destId="{1ECB1507-56DF-45B4-B626-F7052433DD1D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94FA-CDAF-44D0-B88D-1B82BA0A193C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E330-187A-41C7-9F98-8F68631E486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0571-10C7-4034-A97B-B1C2ECBE279B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A22D-B433-4CBD-BAC8-34E99AD3EAB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9C63-33FF-445C-9179-68F080459F16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0211-2118-431D-96B5-CC049E1E9C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6E6D-EF82-4A65-B0CA-D92BC30D11D1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3DFB-0A80-4692-8E40-E4FE1911A7C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34B4-02A0-42C1-AC86-0C80F520ED6E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0FA0-B62C-4F5E-BF5C-ABA3F968509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03F1-9AF2-4478-94BD-5D2B6358D27A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C1D3-C92C-4379-853A-D4AC1958BB6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BC2A-ADE3-4846-B1BB-5739E24D730D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E79E-24D0-4E51-8EAB-A246FB17A79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2FE3A-D986-4BFC-8570-8E7F7A850110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5A24-C838-42FF-A2DD-388A73E7C10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BCBE-ECDF-4190-A805-2EA773E97DA4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2751-E1A9-40AB-A0E7-C3AF3BC07FE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8CCE-4AB2-4E8E-99FD-4F9A307F7B23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E46D-18AC-445F-AC24-EC858D54FD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B09F-3284-4E72-887B-A03FDCA96FDC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A22-2FDE-44DF-BB2D-00AB0A41FFB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60D3A-D521-4F71-82B2-6EB6F3FEF90B}" type="datetimeFigureOut">
              <a:rPr lang="es-SV"/>
              <a:pPr>
                <a:defRPr/>
              </a:pPr>
              <a:t>07/01/2015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2911A-E60B-47A9-840D-3194B8ADBE1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mailto:Claudia.ortiz@funde.or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3 Imagen" descr="funde pantone nuevo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1284316" cy="14131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244600" y="2397125"/>
            <a:ext cx="4746625" cy="3257550"/>
            <a:chOff x="1961" y="3774"/>
            <a:chExt cx="7474" cy="5130"/>
          </a:xfrm>
        </p:grpSpPr>
        <p:sp>
          <p:nvSpPr>
            <p:cNvPr id="3079" name="AutoShape 3"/>
            <p:cNvSpPr>
              <a:spLocks noChangeAspect="1" noChangeArrowheads="1"/>
            </p:cNvSpPr>
            <p:nvPr/>
          </p:nvSpPr>
          <p:spPr bwMode="auto">
            <a:xfrm>
              <a:off x="1961" y="3774"/>
              <a:ext cx="7474" cy="5130"/>
            </a:xfrm>
            <a:prstGeom prst="rect">
              <a:avLst/>
            </a:prstGeom>
            <a:solidFill>
              <a:srgbClr val="FEB80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3080" name="Text Box 4"/>
            <p:cNvSpPr txBox="1">
              <a:spLocks noChangeArrowheads="1"/>
            </p:cNvSpPr>
            <p:nvPr/>
          </p:nvSpPr>
          <p:spPr bwMode="auto">
            <a:xfrm>
              <a:off x="1961" y="8493"/>
              <a:ext cx="747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s-ES"/>
            </a:p>
          </p:txBody>
        </p:sp>
      </p:grp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991225" y="2689225"/>
            <a:ext cx="285750" cy="2700338"/>
          </a:xfrm>
          <a:prstGeom prst="rect">
            <a:avLst/>
          </a:prstGeom>
          <a:solidFill>
            <a:srgbClr val="EA157A"/>
          </a:solidFill>
          <a:ln w="9525">
            <a:solidFill>
              <a:srgbClr val="FAD0E4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6" name="0 Imagen" descr="el-gran-dictador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1394365"/>
            <a:ext cx="9144000" cy="546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7158" y="1571612"/>
            <a:ext cx="6429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Desenmascarar el Autoritarismo</a:t>
            </a:r>
            <a:endParaRPr lang="es-E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propuesta de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ne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14290"/>
            <a:ext cx="1071540" cy="10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3643306" y="5357826"/>
            <a:ext cx="5286375" cy="954107"/>
          </a:xfrm>
          <a:prstGeom prst="rect">
            <a:avLst/>
          </a:prstGeom>
          <a:solidFill>
            <a:schemeClr val="tx1">
              <a:alpha val="76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Talleres </a:t>
            </a:r>
          </a:p>
          <a:p>
            <a:r>
              <a:rPr lang="es-MX" sz="2800" dirty="0" smtClean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“Dialogando </a:t>
            </a:r>
            <a:r>
              <a:rPr lang="es-MX" sz="2800" dirty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sobre Democracia”</a:t>
            </a:r>
            <a:endParaRPr lang="es-SV" sz="2800" dirty="0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prendeacaminarporlavida.com/wp-content/uploads/2013/08/el-camino-que-no-esco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1500188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ES" sz="40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El miedo a la libertad</a:t>
            </a:r>
            <a:endParaRPr lang="es-ES" sz="4400">
              <a:ea typeface="Corbel" pitchFamily="34" charset="0"/>
            </a:endParaRPr>
          </a:p>
        </p:txBody>
      </p:sp>
      <p:pic>
        <p:nvPicPr>
          <p:cNvPr id="12292" name="4 Imagen" descr="propuesta de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ttp://www.guntherprienmilitaria.com.mx/elementos/30_articulo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63452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5"/>
          <p:cNvGrpSpPr>
            <a:grpSpLocks noChangeAspect="1"/>
          </p:cNvGrpSpPr>
          <p:nvPr/>
        </p:nvGrpSpPr>
        <p:grpSpPr bwMode="auto">
          <a:xfrm>
            <a:off x="7000875" y="2071688"/>
            <a:ext cx="1771650" cy="1914525"/>
            <a:chOff x="2535" y="5775"/>
            <a:chExt cx="1993" cy="2154"/>
          </a:xfrm>
        </p:grpSpPr>
        <p:sp>
          <p:nvSpPr>
            <p:cNvPr id="13319" name="AutoShape 6"/>
            <p:cNvSpPr>
              <a:spLocks noChangeAspect="1" noChangeArrowheads="1"/>
            </p:cNvSpPr>
            <p:nvPr/>
          </p:nvSpPr>
          <p:spPr bwMode="auto">
            <a:xfrm>
              <a:off x="2535" y="5775"/>
              <a:ext cx="1993" cy="2154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</p:grp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000750" y="4071938"/>
            <a:ext cx="2928938" cy="1839912"/>
          </a:xfrm>
          <a:prstGeom prst="bracketPair">
            <a:avLst>
              <a:gd name="adj" fmla="val 8046"/>
            </a:avLst>
          </a:prstGeom>
          <a:noFill/>
          <a:ln w="38100">
            <a:solidFill>
              <a:srgbClr val="FEB80A"/>
            </a:solidFill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pPr algn="ctr"/>
            <a:r>
              <a:rPr lang="es-SV" i="1">
                <a:latin typeface="Calibri" pitchFamily="34" charset="0"/>
              </a:rPr>
              <a:t> “… millones de personas en Alemania, estaban tan ansiosas de entregar su libertad como sus padres lo estuvieron de combatir por ella”</a:t>
            </a:r>
            <a:r>
              <a:rPr lang="es-SV" i="1">
                <a:latin typeface="Times New Roman" pitchFamily="18" charset="0"/>
              </a:rPr>
              <a:t>.</a:t>
            </a:r>
            <a:r>
              <a:rPr lang="es-SV" i="1">
                <a:latin typeface="Calibri" pitchFamily="34" charset="0"/>
              </a:rPr>
              <a:t>  </a:t>
            </a:r>
            <a:r>
              <a:rPr lang="es-SV">
                <a:latin typeface="Calibri" pitchFamily="34" charset="0"/>
              </a:rPr>
              <a:t> </a:t>
            </a:r>
            <a:r>
              <a:rPr lang="es-SV" sz="1600">
                <a:latin typeface="Calibri" pitchFamily="34" charset="0"/>
              </a:rPr>
              <a:t>(Erich Fromm )</a:t>
            </a:r>
            <a:endParaRPr lang="es-SV" sz="2400"/>
          </a:p>
        </p:txBody>
      </p:sp>
      <p:pic>
        <p:nvPicPr>
          <p:cNvPr id="13317" name="1 Imagen" descr="erich-fro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857375"/>
            <a:ext cx="2071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4 Imagen" descr="propuesta de 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6 Imagen" descr="desprecio de los débil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988" y="2143125"/>
            <a:ext cx="5053012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2"/>
          <p:cNvGrpSpPr>
            <a:grpSpLocks noChangeAspect="1"/>
          </p:cNvGrpSpPr>
          <p:nvPr/>
        </p:nvGrpSpPr>
        <p:grpSpPr bwMode="auto">
          <a:xfrm>
            <a:off x="7215188" y="714375"/>
            <a:ext cx="1343025" cy="1870075"/>
            <a:chOff x="6649" y="3410"/>
            <a:chExt cx="1512" cy="2104"/>
          </a:xfrm>
        </p:grpSpPr>
        <p:sp>
          <p:nvSpPr>
            <p:cNvPr id="14346" name="AutoShape 3"/>
            <p:cNvSpPr>
              <a:spLocks noChangeAspect="1" noChangeArrowheads="1"/>
            </p:cNvSpPr>
            <p:nvPr/>
          </p:nvSpPr>
          <p:spPr bwMode="auto">
            <a:xfrm>
              <a:off x="6649" y="3410"/>
              <a:ext cx="1512" cy="2104"/>
            </a:xfrm>
            <a:prstGeom prst="rect">
              <a:avLst/>
            </a:prstGeom>
            <a:solidFill>
              <a:srgbClr val="7FD1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347" name="Text Box 4"/>
            <p:cNvSpPr txBox="1">
              <a:spLocks noChangeArrowheads="1"/>
            </p:cNvSpPr>
            <p:nvPr/>
          </p:nvSpPr>
          <p:spPr bwMode="auto">
            <a:xfrm>
              <a:off x="6649" y="5220"/>
              <a:ext cx="151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s-SV" sz="1000" b="1">
                  <a:solidFill>
                    <a:srgbClr val="FFFFFF"/>
                  </a:solidFill>
                  <a:latin typeface="Calibri" pitchFamily="34" charset="0"/>
                </a:rPr>
                <a:t>Theodor Adorno</a:t>
              </a:r>
              <a:endParaRPr lang="es-SV"/>
            </a:p>
          </p:txBody>
        </p:sp>
      </p:grp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214438" y="500063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ES" sz="40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La personalidad autoritaria</a:t>
            </a:r>
            <a:endParaRPr lang="es-ES" sz="4400">
              <a:ea typeface="Corbel" pitchFamily="34" charset="0"/>
            </a:endParaRPr>
          </a:p>
        </p:txBody>
      </p:sp>
      <p:sp>
        <p:nvSpPr>
          <p:cNvPr id="14341" name="2 Rectángulo"/>
          <p:cNvSpPr>
            <a:spLocks noChangeArrowheads="1"/>
          </p:cNvSpPr>
          <p:nvPr/>
        </p:nvSpPr>
        <p:spPr bwMode="auto">
          <a:xfrm>
            <a:off x="285750" y="1928813"/>
            <a:ext cx="189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convencionalismo</a:t>
            </a:r>
            <a:endParaRPr lang="es-SV">
              <a:latin typeface="Calibri" pitchFamily="34" charset="0"/>
            </a:endParaRPr>
          </a:p>
        </p:txBody>
      </p:sp>
      <p:sp>
        <p:nvSpPr>
          <p:cNvPr id="14342" name="3 Rectángulo"/>
          <p:cNvSpPr>
            <a:spLocks noChangeArrowheads="1"/>
          </p:cNvSpPr>
          <p:nvPr/>
        </p:nvSpPr>
        <p:spPr bwMode="auto">
          <a:xfrm>
            <a:off x="285750" y="2286000"/>
            <a:ext cx="193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sumisión-agresión</a:t>
            </a:r>
            <a:endParaRPr lang="es-SV">
              <a:latin typeface="Calibri" pitchFamily="34" charset="0"/>
            </a:endParaRPr>
          </a:p>
        </p:txBody>
      </p:sp>
      <p:sp>
        <p:nvSpPr>
          <p:cNvPr id="14343" name="4 Rectángulo"/>
          <p:cNvSpPr>
            <a:spLocks noChangeArrowheads="1"/>
          </p:cNvSpPr>
          <p:nvPr/>
        </p:nvSpPr>
        <p:spPr bwMode="auto">
          <a:xfrm>
            <a:off x="285750" y="2714625"/>
            <a:ext cx="259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sensibilidad por el poder</a:t>
            </a:r>
            <a:r>
              <a:rPr lang="es-ES">
                <a:latin typeface="Calibri" pitchFamily="34" charset="0"/>
              </a:rPr>
              <a:t> </a:t>
            </a:r>
            <a:endParaRPr lang="es-SV">
              <a:latin typeface="Calibri" pitchFamily="34" charset="0"/>
            </a:endParaRPr>
          </a:p>
        </p:txBody>
      </p:sp>
      <p:sp>
        <p:nvSpPr>
          <p:cNvPr id="14344" name="5 Rectángulo"/>
          <p:cNvSpPr>
            <a:spLocks noChangeArrowheads="1"/>
          </p:cNvSpPr>
          <p:nvPr/>
        </p:nvSpPr>
        <p:spPr bwMode="auto">
          <a:xfrm>
            <a:off x="285750" y="3071813"/>
            <a:ext cx="299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uso marcado de estereotipos</a:t>
            </a:r>
            <a:r>
              <a:rPr lang="es-ES">
                <a:latin typeface="Calibri" pitchFamily="34" charset="0"/>
              </a:rPr>
              <a:t> </a:t>
            </a:r>
            <a:endParaRPr lang="es-SV">
              <a:latin typeface="Calibri" pitchFamily="34" charset="0"/>
            </a:endParaRPr>
          </a:p>
        </p:txBody>
      </p:sp>
      <p:pic>
        <p:nvPicPr>
          <p:cNvPr id="14345" name="2 Imagen" descr="Theodor Adorno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7072313" y="285750"/>
            <a:ext cx="13636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40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Una reflexión…</a:t>
            </a:r>
          </a:p>
          <a:p>
            <a:pPr algn="ctr"/>
            <a:r>
              <a:rPr lang="es-ES" sz="40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Cultura política</a:t>
            </a:r>
            <a:endParaRPr lang="es-ES" sz="4400">
              <a:ea typeface="Corbel" pitchFamily="34" charset="0"/>
            </a:endParaRPr>
          </a:p>
        </p:txBody>
      </p:sp>
      <p:pic>
        <p:nvPicPr>
          <p:cNvPr id="15363" name="2 Imagen" descr="fractal-tree3 cultura cívi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643063"/>
            <a:ext cx="5048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Imagen" descr="mandelbrot-set-zoom-in - cultura cívi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7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2 Imagen" descr="mandelbrot-set-zoom-in - cultura cívi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285875"/>
            <a:ext cx="27860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3 Imagen" descr="mandelbrot-set-zoom-in - cultura cívica.jpg"/>
          <p:cNvPicPr>
            <a:picLocks noChangeAspect="1"/>
          </p:cNvPicPr>
          <p:nvPr/>
        </p:nvPicPr>
        <p:blipFill>
          <a:blip r:embed="rId4"/>
          <a:srcRect l="-2623"/>
          <a:stretch>
            <a:fillRect/>
          </a:stretch>
        </p:blipFill>
        <p:spPr bwMode="auto">
          <a:xfrm>
            <a:off x="5857875" y="3865563"/>
            <a:ext cx="328612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3071813" y="214313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ES" sz="4000" b="1">
                <a:solidFill>
                  <a:schemeClr val="accent1"/>
                </a:solidFill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Fractales</a:t>
            </a:r>
            <a:endParaRPr lang="es-ES" sz="4400">
              <a:solidFill>
                <a:schemeClr val="accent1"/>
              </a:solidFill>
              <a:ea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2 Imagen" descr="Lung1 - cultura cív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8247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2 Imagen" descr="fractal-veg7- cultura cívic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 rot="10800000" flipV="1">
            <a:off x="6715125" y="357188"/>
            <a:ext cx="2143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orbel" pitchFamily="34" charset="0"/>
                <a:cs typeface="Arial" pitchFamily="34" charset="0"/>
              </a:rPr>
              <a:t>“Desenmascarar el autoritarismo comienza en la más pequeña escala, en nosotros mismos, y continúa hacia arriba hacia los distintos niveles de la sociedad, así, de lo más cercano a lo más amplio, podremos transformar una cultura política autoritaria en una cultura política democrática”.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 Imagen" descr="propuesta de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14290"/>
            <a:ext cx="1000132" cy="11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6 Imagen" descr="funde pantone nuev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114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5 Imagen" descr="ne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3"/>
            <a:ext cx="1071540" cy="10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1928794" y="2190745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 smtClean="0">
                <a:solidFill>
                  <a:srgbClr val="0070C0"/>
                </a:solidFill>
                <a:latin typeface="Forte" pitchFamily="66" charset="0"/>
                <a:ea typeface="Calibri" pitchFamily="34" charset="0"/>
              </a:rPr>
              <a:t>Muchas gracias</a:t>
            </a:r>
            <a:endParaRPr lang="es-SV" sz="2800" dirty="0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32" y="5286388"/>
            <a:ext cx="3484555" cy="1577962"/>
          </a:xfrm>
          <a:prstGeom prst="rect">
            <a:avLst/>
          </a:prstGeom>
          <a:solidFill>
            <a:srgbClr val="00B1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222250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Este material de difusión ha sido realizado en </a:t>
            </a: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el marco del proyecto “Promoviendo la cultura democrática en la juventud centroamericana”,  con el apoyo de: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7 Imagen" descr="ne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2154" y="6062005"/>
            <a:ext cx="2771086" cy="653143"/>
          </a:xfrm>
          <a:prstGeom prst="rect">
            <a:avLst/>
          </a:prstGeom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71868" y="5286388"/>
            <a:ext cx="5572132" cy="1571612"/>
          </a:xfrm>
          <a:prstGeom prst="rect">
            <a:avLst/>
          </a:prstGeom>
          <a:solidFill>
            <a:srgbClr val="00B1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13 Imagen" descr="funde pantone nuevo logo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 b="3449"/>
          <a:stretch>
            <a:fillRect/>
          </a:stretch>
        </p:blipFill>
        <p:spPr>
          <a:xfrm>
            <a:off x="3786182" y="5348947"/>
            <a:ext cx="1282889" cy="1366201"/>
          </a:xfrm>
          <a:prstGeom prst="rect">
            <a:avLst/>
          </a:prstGeo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14942" y="5357826"/>
            <a:ext cx="38576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Fundación Nacional para el Desarrollo (FUNDE)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Calle Arturo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Ambrogi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#411, entre 103 y 105 Av. Norte, Colonia Escalón, San Salvador, El Salvador. P.O. BOX 1774, Centro de Gobierno.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PBX: (503) 2209-5300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Fax: (503) 2263-0454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E-mail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: funde@funde.org comunicaciones@funde.org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Página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web: www.funde.org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857488" y="3014666"/>
            <a:ext cx="34290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Claudia Ortiz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  <a:hlinkClick r:id="rId7"/>
              </a:rPr>
              <a:t>claudia.ortiz@funde.org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Área de Macroeconomía y Desarrollo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Fundación Nacional para el Desarrollo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Centroamérica,</a:t>
            </a:r>
            <a:r>
              <a:rPr kumimoji="0" lang="es-ES" sz="1100" b="0" i="0" u="none" strike="noStrike" cap="none" normalizeH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Berlin Sans FB" pitchFamily="34" charset="0"/>
                <a:cs typeface="Arial" pitchFamily="34" charset="0"/>
              </a:rPr>
              <a:t>junio 2014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comportamientorganizacional.bligoo.com.mx/media/users/32/1640919/images/public/612237/autoridad.jpg?v=1396027327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4 Imagen" descr="propuesta de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6072188" y="0"/>
            <a:ext cx="3071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48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A</a:t>
            </a:r>
            <a:r>
              <a:rPr lang="es-ES" sz="4800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utoridad</a:t>
            </a:r>
            <a:endParaRPr lang="es-ES" sz="5400">
              <a:ea typeface="Corbel" pitchFamily="34" charset="0"/>
            </a:endParaRPr>
          </a:p>
        </p:txBody>
      </p:sp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2786063" y="5500688"/>
            <a:ext cx="7000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2800">
                <a:latin typeface="Corbel" pitchFamily="34" charset="0"/>
              </a:rPr>
              <a:t>Poder legítimo y positivo que genera obediencia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4 Imagen" descr="propuesta de 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1 Imagen" descr="trabaj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9278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29063" y="0"/>
            <a:ext cx="4429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sz="48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A</a:t>
            </a:r>
            <a:r>
              <a:rPr lang="es-ES" sz="4800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utoritarismo</a:t>
            </a:r>
            <a:endParaRPr lang="es-ES" sz="5400">
              <a:ea typeface="Corbel" pitchFamily="34" charset="0"/>
            </a:endParaRPr>
          </a:p>
        </p:txBody>
      </p:sp>
      <p:sp>
        <p:nvSpPr>
          <p:cNvPr id="5125" name="3 CuadroTexto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2800">
                <a:latin typeface="Corbel" pitchFamily="34" charset="0"/>
              </a:rPr>
              <a:t>Degeneración de la autoridad, busca obediencia sin consenso ni libertad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57158" y="285728"/>
          <a:ext cx="8501122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4 Imagen" descr="propuesta de 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cecolombia.co/wp-content/uploads/ciencia-poli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14438"/>
            <a:ext cx="5976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 de flecha"/>
          <p:cNvCxnSpPr/>
          <p:nvPr/>
        </p:nvCxnSpPr>
        <p:spPr>
          <a:xfrm rot="5400000" flipH="1" flipV="1">
            <a:off x="7001669" y="3428206"/>
            <a:ext cx="257175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>
            <a:off x="-537368" y="3393281"/>
            <a:ext cx="33591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3" name="10 Rectángulo"/>
          <p:cNvSpPr>
            <a:spLocks noChangeArrowheads="1"/>
          </p:cNvSpPr>
          <p:nvPr/>
        </p:nvSpPr>
        <p:spPr bwMode="auto">
          <a:xfrm>
            <a:off x="7286625" y="1285875"/>
            <a:ext cx="1622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Transmisión de</a:t>
            </a:r>
          </a:p>
          <a:p>
            <a:pPr algn="ctr"/>
            <a:r>
              <a:rPr lang="es-ES" b="1">
                <a:latin typeface="Calibri" pitchFamily="34" charset="0"/>
              </a:rPr>
              <a:t> la autoridad</a:t>
            </a:r>
            <a:endParaRPr lang="es-SV">
              <a:latin typeface="Calibri" pitchFamily="34" charset="0"/>
            </a:endParaRPr>
          </a:p>
        </p:txBody>
      </p:sp>
      <p:sp>
        <p:nvSpPr>
          <p:cNvPr id="7174" name="11 Rectángulo"/>
          <p:cNvSpPr>
            <a:spLocks noChangeArrowheads="1"/>
          </p:cNvSpPr>
          <p:nvPr/>
        </p:nvSpPr>
        <p:spPr bwMode="auto">
          <a:xfrm>
            <a:off x="357188" y="5283200"/>
            <a:ext cx="1601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Autonomía del</a:t>
            </a:r>
          </a:p>
          <a:p>
            <a:pPr algn="ctr"/>
            <a:r>
              <a:rPr lang="es-ES" b="1">
                <a:latin typeface="Calibri" pitchFamily="34" charset="0"/>
              </a:rPr>
              <a:t>poder</a:t>
            </a:r>
            <a:endParaRPr lang="es-SV">
              <a:latin typeface="Calibri" pitchFamily="34" charset="0"/>
            </a:endParaRP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3429000" y="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ES" sz="48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Sistemas políticos</a:t>
            </a:r>
            <a:endParaRPr lang="es-ES" sz="5400">
              <a:ea typeface="Corbel" pitchFamily="34" charset="0"/>
            </a:endParaRPr>
          </a:p>
        </p:txBody>
      </p:sp>
      <p:pic>
        <p:nvPicPr>
          <p:cNvPr id="7176" name="4 Imagen" descr="propuesta de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 rot="2485000">
            <a:off x="3586163" y="-747713"/>
            <a:ext cx="1212850" cy="8234363"/>
          </a:xfrm>
          <a:prstGeom prst="upDownArrow">
            <a:avLst>
              <a:gd name="adj1" fmla="val 60333"/>
              <a:gd name="adj2" fmla="val 42087"/>
            </a:avLst>
          </a:prstGeom>
          <a:gradFill rotWithShape="1">
            <a:gsLst>
              <a:gs pos="0">
                <a:srgbClr val="EA157A"/>
              </a:gs>
              <a:gs pos="100000">
                <a:srgbClr val="FEB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8195" name="4 Imagen" descr="democrac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713" y="0"/>
            <a:ext cx="25542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6 Imagen" descr="no elecciones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DCDCD"/>
              </a:clrFrom>
              <a:clrTo>
                <a:srgbClr val="CDCDC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928813" y="5072063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5 Imagen" descr="corrupcion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357563"/>
            <a:ext cx="308768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4 Imagen" descr="democacia candidato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A9A9A9"/>
              </a:clrFrom>
              <a:clrTo>
                <a:srgbClr val="A9A9A9">
                  <a:alpha val="0"/>
                </a:srgbClr>
              </a:clrTo>
            </a:clrChange>
            <a:lum bright="10000" contrast="40000"/>
          </a:blip>
          <a:srcRect/>
          <a:stretch>
            <a:fillRect/>
          </a:stretch>
        </p:blipFill>
        <p:spPr bwMode="auto">
          <a:xfrm>
            <a:off x="5214938" y="142875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286250" y="357188"/>
            <a:ext cx="20780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Democracias plenas</a:t>
            </a:r>
            <a:endParaRPr lang="es-SV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00313" y="1714500"/>
            <a:ext cx="2582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Democracias imperfectas</a:t>
            </a:r>
            <a:endParaRPr lang="es-SV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14500" y="3500438"/>
            <a:ext cx="20574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Regímenes híbridos</a:t>
            </a:r>
            <a:endParaRPr lang="es-SV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4857750"/>
            <a:ext cx="23987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Regímenes autoritarios</a:t>
            </a:r>
            <a:endParaRPr lang="es-SV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375" y="500063"/>
            <a:ext cx="142875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13" name="12 Rectángulo"/>
          <p:cNvSpPr/>
          <p:nvPr/>
        </p:nvSpPr>
        <p:spPr>
          <a:xfrm>
            <a:off x="5143500" y="1857375"/>
            <a:ext cx="142875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14" name="13 Rectángulo"/>
          <p:cNvSpPr/>
          <p:nvPr/>
        </p:nvSpPr>
        <p:spPr>
          <a:xfrm>
            <a:off x="3786188" y="3643313"/>
            <a:ext cx="142875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15" name="14 Rectángulo"/>
          <p:cNvSpPr/>
          <p:nvPr/>
        </p:nvSpPr>
        <p:spPr>
          <a:xfrm>
            <a:off x="2428875" y="5143500"/>
            <a:ext cx="142875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8207" name="4 Imagen" descr="propuesta de 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63" y="1677988"/>
          <a:ext cx="8501094" cy="4036789"/>
        </p:xfrm>
        <a:graphic>
          <a:graphicData uri="http://schemas.openxmlformats.org/drawingml/2006/table">
            <a:tbl>
              <a:tblPr/>
              <a:tblGrid>
                <a:gridCol w="1214446"/>
                <a:gridCol w="862068"/>
                <a:gridCol w="1039097"/>
                <a:gridCol w="1039097"/>
                <a:gridCol w="1229095"/>
                <a:gridCol w="1039097"/>
                <a:gridCol w="1039097"/>
                <a:gridCol w="1039097"/>
              </a:tblGrid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País</a:t>
                      </a:r>
                      <a:endParaRPr lang="es-SV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 anchor="ctr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Posición 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(de 167)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Puntaje total 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1. Proceso electoral y pluralismo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2. Funcionamiento del Gobierno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3. Participación política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4. Cultura política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Times New Roman"/>
                        </a:rPr>
                        <a:t>5. Libertades civiles</a:t>
                      </a:r>
                      <a:endParaRPr lang="es-SV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DC"/>
                    </a:solidFill>
                  </a:tcPr>
                </a:tc>
              </a:tr>
              <a:tr h="44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Costa Rica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22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8.10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9.58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8.21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6.11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6.88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9.71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</a:tr>
              <a:tr h="44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Panamá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46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7.08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9.58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6.43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5.56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5.00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8.82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El Salvador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61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6.47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9.17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6.07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3.89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5.00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8.24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</a:tr>
              <a:tr h="44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Guatemala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81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5.88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7.92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6.43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3.33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4.38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7.35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Honduras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85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5.84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8.75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5.71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3.89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4.38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6.47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FFF"/>
                    </a:solidFill>
                  </a:tcPr>
                </a:tc>
              </a:tr>
              <a:tr h="44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Nicaragua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92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Corbel"/>
                          <a:ea typeface="Corbel"/>
                          <a:cs typeface="Times New Roman"/>
                        </a:rPr>
                        <a:t>5.56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6.58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4.36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3.89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Corbel"/>
                          <a:ea typeface="Corbel"/>
                          <a:cs typeface="Times New Roman"/>
                        </a:rPr>
                        <a:t>5.63</a:t>
                      </a:r>
                      <a:endParaRPr lang="es-SV" sz="16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orbel"/>
                          <a:ea typeface="Corbel"/>
                          <a:cs typeface="Times New Roman"/>
                        </a:rPr>
                        <a:t>7.35</a:t>
                      </a:r>
                      <a:endParaRPr lang="es-SV" sz="16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5108" marR="65108" marT="0" marB="0">
                    <a:lnL>
                      <a:noFill/>
                    </a:lnL>
                    <a:lnR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5D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87" name="AutoShape 2"/>
          <p:cNvSpPr>
            <a:spLocks noChangeArrowheads="1"/>
          </p:cNvSpPr>
          <p:nvPr/>
        </p:nvSpPr>
        <p:spPr bwMode="auto">
          <a:xfrm>
            <a:off x="0" y="2857500"/>
            <a:ext cx="428625" cy="2857500"/>
          </a:xfrm>
          <a:prstGeom prst="upDownArrow">
            <a:avLst>
              <a:gd name="adj1" fmla="val 60333"/>
              <a:gd name="adj2" fmla="val 42099"/>
            </a:avLst>
          </a:prstGeom>
          <a:gradFill rotWithShape="1">
            <a:gsLst>
              <a:gs pos="0">
                <a:srgbClr val="EA157A"/>
              </a:gs>
              <a:gs pos="100000">
                <a:srgbClr val="FEB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9288" name="Rectangle 1"/>
          <p:cNvSpPr>
            <a:spLocks noChangeArrowheads="1"/>
          </p:cNvSpPr>
          <p:nvPr/>
        </p:nvSpPr>
        <p:spPr bwMode="auto">
          <a:xfrm>
            <a:off x="0" y="8858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000" b="1">
                <a:latin typeface="Corbel" pitchFamily="34" charset="0"/>
                <a:ea typeface="Corbel" pitchFamily="34" charset="0"/>
                <a:cs typeface="Times New Roman" pitchFamily="18" charset="0"/>
              </a:rPr>
              <a:t>Categorización de los regímenes políticos de Centroamérica según la EIU</a:t>
            </a:r>
            <a:endParaRPr lang="es-ES" sz="2000">
              <a:ea typeface="Corbel" pitchFamily="34" charset="0"/>
            </a:endParaRPr>
          </a:p>
        </p:txBody>
      </p:sp>
      <p:pic>
        <p:nvPicPr>
          <p:cNvPr id="9289" name="4 Imagen" descr="propuesta de 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3 Imagen" descr="ElGranDict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286125" y="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ES" sz="48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Ideologías</a:t>
            </a:r>
            <a:endParaRPr lang="es-ES" sz="5400">
              <a:ea typeface="Corbel" pitchFamily="34" charset="0"/>
            </a:endParaRP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3286125" y="1500188"/>
            <a:ext cx="65008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3200">
                <a:latin typeface="Corbel" pitchFamily="34" charset="0"/>
              </a:rPr>
              <a:t>Desigualdad</a:t>
            </a:r>
          </a:p>
          <a:p>
            <a:endParaRPr lang="es-SV" sz="3200">
              <a:latin typeface="Corbel" pitchFamily="34" charset="0"/>
            </a:endParaRPr>
          </a:p>
          <a:p>
            <a:r>
              <a:rPr lang="es-SV" sz="3200">
                <a:latin typeface="Corbel" pitchFamily="34" charset="0"/>
              </a:rPr>
              <a:t>Primacía del orden – jerarquía</a:t>
            </a:r>
          </a:p>
          <a:p>
            <a:endParaRPr lang="es-SV" sz="3200">
              <a:latin typeface="Corbel" pitchFamily="34" charset="0"/>
            </a:endParaRPr>
          </a:p>
          <a:p>
            <a:r>
              <a:rPr lang="es-SV" sz="3200">
                <a:latin typeface="Corbel" pitchFamily="34" charset="0"/>
              </a:rPr>
              <a:t>Principio de mando</a:t>
            </a:r>
          </a:p>
        </p:txBody>
      </p:sp>
      <p:pic>
        <p:nvPicPr>
          <p:cNvPr id="10245" name="4 Imagen" descr="propuesta de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xarxatic.com/wp-content/uploads/2013/11/sumi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285875"/>
            <a:ext cx="62769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286125" y="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ES" sz="4800" b="1">
                <a:latin typeface="Berlin Sans FB Demi" pitchFamily="34" charset="0"/>
                <a:ea typeface="Corbel" pitchFamily="34" charset="0"/>
                <a:cs typeface="Times New Roman" pitchFamily="18" charset="0"/>
              </a:rPr>
              <a:t>Personalidad autoritaria</a:t>
            </a:r>
            <a:endParaRPr lang="es-ES" sz="5400">
              <a:ea typeface="Corbel" pitchFamily="34" charset="0"/>
            </a:endParaRPr>
          </a:p>
        </p:txBody>
      </p:sp>
      <p:pic>
        <p:nvPicPr>
          <p:cNvPr id="11268" name="4 Imagen" descr="propuesta de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5786438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366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Calibri</vt:lpstr>
      <vt:lpstr>Arial</vt:lpstr>
      <vt:lpstr>Forte</vt:lpstr>
      <vt:lpstr>Berlin Sans FB Demi</vt:lpstr>
      <vt:lpstr>Corbel</vt:lpstr>
      <vt:lpstr>Times New Roman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Clo-Lumiere</dc:creator>
  <cp:lastModifiedBy>Biblioteca</cp:lastModifiedBy>
  <cp:revision>9</cp:revision>
  <dcterms:created xsi:type="dcterms:W3CDTF">2014-07-10T05:33:11Z</dcterms:created>
  <dcterms:modified xsi:type="dcterms:W3CDTF">2015-01-07T21:49:15Z</dcterms:modified>
</cp:coreProperties>
</file>