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2" r:id="rId6"/>
    <p:sldId id="265" r:id="rId7"/>
    <p:sldId id="266" r:id="rId8"/>
    <p:sldId id="267" r:id="rId9"/>
    <p:sldId id="263" r:id="rId10"/>
    <p:sldId id="264" r:id="rId11"/>
    <p:sldId id="260" r:id="rId12"/>
    <p:sldId id="261" r:id="rId13"/>
  </p:sldIdLst>
  <p:sldSz cx="9144000" cy="6858000" type="screen4x3"/>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FECB4D8-DB02-4DC6-A0A2-4F2EBAE1DC90}" styleName="Estilo medio 1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3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0677308E-240A-49F7-B3AD-741D4D3D6BD7}" type="datetimeFigureOut">
              <a:rPr lang="es-SV" smtClean="0"/>
              <a:t>7/6/2016</a:t>
            </a:fld>
            <a:endParaRPr lang="es-SV"/>
          </a:p>
        </p:txBody>
      </p:sp>
      <p:sp>
        <p:nvSpPr>
          <p:cNvPr id="17" name="16 Marcador de pie de página"/>
          <p:cNvSpPr>
            <a:spLocks noGrp="1"/>
          </p:cNvSpPr>
          <p:nvPr>
            <p:ph type="ftr" sz="quarter" idx="11"/>
          </p:nvPr>
        </p:nvSpPr>
        <p:spPr/>
        <p:txBody>
          <a:bodyPr/>
          <a:lstStyle/>
          <a:p>
            <a:endParaRPr lang="es-SV"/>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A565B822-FAF9-47EC-8C08-6C0B6D4244C2}" type="slidenum">
              <a:rPr lang="es-SV" smtClean="0"/>
              <a:t>‹Nº›</a:t>
            </a:fld>
            <a:endParaRPr lang="es-SV"/>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677308E-240A-49F7-B3AD-741D4D3D6BD7}" type="datetimeFigureOut">
              <a:rPr lang="es-SV" smtClean="0"/>
              <a:t>7/6/2016</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A565B822-FAF9-47EC-8C08-6C0B6D4244C2}" type="slidenum">
              <a:rPr lang="es-SV" smtClean="0"/>
              <a:t>‹Nº›</a:t>
            </a:fld>
            <a:endParaRPr lang="es-S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677308E-240A-49F7-B3AD-741D4D3D6BD7}" type="datetimeFigureOut">
              <a:rPr lang="es-SV" smtClean="0"/>
              <a:t>7/6/2016</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A565B822-FAF9-47EC-8C08-6C0B6D4244C2}" type="slidenum">
              <a:rPr lang="es-SV" smtClean="0"/>
              <a:t>‹Nº›</a:t>
            </a:fld>
            <a:endParaRPr lang="es-S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0677308E-240A-49F7-B3AD-741D4D3D6BD7}" type="datetimeFigureOut">
              <a:rPr lang="es-SV" smtClean="0"/>
              <a:t>7/6/2016</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A565B822-FAF9-47EC-8C08-6C0B6D4244C2}" type="slidenum">
              <a:rPr lang="es-SV" smtClean="0"/>
              <a:t>‹Nº›</a:t>
            </a:fld>
            <a:endParaRPr lang="es-SV"/>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0677308E-240A-49F7-B3AD-741D4D3D6BD7}" type="datetimeFigureOut">
              <a:rPr lang="es-SV" smtClean="0"/>
              <a:t>7/6/2016</a:t>
            </a:fld>
            <a:endParaRPr lang="es-SV"/>
          </a:p>
        </p:txBody>
      </p:sp>
      <p:sp>
        <p:nvSpPr>
          <p:cNvPr id="5" name="4 Marcador de pie de página"/>
          <p:cNvSpPr>
            <a:spLocks noGrp="1"/>
          </p:cNvSpPr>
          <p:nvPr>
            <p:ph type="ftr" sz="quarter" idx="11"/>
          </p:nvPr>
        </p:nvSpPr>
        <p:spPr>
          <a:xfrm>
            <a:off x="800100" y="6172200"/>
            <a:ext cx="4000500" cy="457200"/>
          </a:xfrm>
        </p:spPr>
        <p:txBody>
          <a:bodyPr/>
          <a:lstStyle/>
          <a:p>
            <a:endParaRPr lang="es-SV"/>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fld id="{A565B822-FAF9-47EC-8C08-6C0B6D4244C2}" type="slidenum">
              <a:rPr lang="es-SV" smtClean="0"/>
              <a:t>‹Nº›</a:t>
            </a:fld>
            <a:endParaRPr lang="es-SV"/>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0677308E-240A-49F7-B3AD-741D4D3D6BD7}" type="datetimeFigureOut">
              <a:rPr lang="es-SV" smtClean="0"/>
              <a:t>7/6/2016</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A565B822-FAF9-47EC-8C08-6C0B6D4244C2}" type="slidenum">
              <a:rPr lang="es-SV" smtClean="0"/>
              <a:t>‹Nº›</a:t>
            </a:fld>
            <a:endParaRPr lang="es-SV"/>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0677308E-240A-49F7-B3AD-741D4D3D6BD7}" type="datetimeFigureOut">
              <a:rPr lang="es-SV" smtClean="0"/>
              <a:t>7/6/2016</a:t>
            </a:fld>
            <a:endParaRPr lang="es-SV"/>
          </a:p>
        </p:txBody>
      </p:sp>
      <p:sp>
        <p:nvSpPr>
          <p:cNvPr id="8" name="7 Marcador de pie de página"/>
          <p:cNvSpPr>
            <a:spLocks noGrp="1"/>
          </p:cNvSpPr>
          <p:nvPr>
            <p:ph type="ftr" sz="quarter" idx="11"/>
          </p:nvPr>
        </p:nvSpPr>
        <p:spPr/>
        <p:txBody>
          <a:bodyPr/>
          <a:lstStyle/>
          <a:p>
            <a:endParaRPr lang="es-SV"/>
          </a:p>
        </p:txBody>
      </p:sp>
      <p:sp>
        <p:nvSpPr>
          <p:cNvPr id="9" name="8 Marcador de número de diapositiva"/>
          <p:cNvSpPr>
            <a:spLocks noGrp="1"/>
          </p:cNvSpPr>
          <p:nvPr>
            <p:ph type="sldNum" sz="quarter" idx="12"/>
          </p:nvPr>
        </p:nvSpPr>
        <p:spPr/>
        <p:txBody>
          <a:bodyPr/>
          <a:lstStyle/>
          <a:p>
            <a:fld id="{A565B822-FAF9-47EC-8C08-6C0B6D4244C2}" type="slidenum">
              <a:rPr lang="es-SV" smtClean="0"/>
              <a:t>‹Nº›</a:t>
            </a:fld>
            <a:endParaRPr lang="es-SV"/>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0677308E-240A-49F7-B3AD-741D4D3D6BD7}" type="datetimeFigureOut">
              <a:rPr lang="es-SV" smtClean="0"/>
              <a:t>7/6/2016</a:t>
            </a:fld>
            <a:endParaRPr lang="es-SV"/>
          </a:p>
        </p:txBody>
      </p:sp>
      <p:sp>
        <p:nvSpPr>
          <p:cNvPr id="4" name="3 Marcador de pie de página"/>
          <p:cNvSpPr>
            <a:spLocks noGrp="1"/>
          </p:cNvSpPr>
          <p:nvPr>
            <p:ph type="ftr" sz="quarter" idx="11"/>
          </p:nvPr>
        </p:nvSpPr>
        <p:spPr/>
        <p:txBody>
          <a:bodyPr/>
          <a:lstStyle/>
          <a:p>
            <a:endParaRPr lang="es-SV"/>
          </a:p>
        </p:txBody>
      </p:sp>
      <p:sp>
        <p:nvSpPr>
          <p:cNvPr id="5" name="4 Marcador de número de diapositiva"/>
          <p:cNvSpPr>
            <a:spLocks noGrp="1"/>
          </p:cNvSpPr>
          <p:nvPr>
            <p:ph type="sldNum" sz="quarter" idx="12"/>
          </p:nvPr>
        </p:nvSpPr>
        <p:spPr/>
        <p:txBody>
          <a:bodyPr/>
          <a:lstStyle/>
          <a:p>
            <a:fld id="{A565B822-FAF9-47EC-8C08-6C0B6D4244C2}" type="slidenum">
              <a:rPr lang="es-SV" smtClean="0"/>
              <a:t>‹Nº›</a:t>
            </a:fld>
            <a:endParaRPr lang="es-S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677308E-240A-49F7-B3AD-741D4D3D6BD7}" type="datetimeFigureOut">
              <a:rPr lang="es-SV" smtClean="0"/>
              <a:t>7/6/2016</a:t>
            </a:fld>
            <a:endParaRPr lang="es-SV"/>
          </a:p>
        </p:txBody>
      </p:sp>
      <p:sp>
        <p:nvSpPr>
          <p:cNvPr id="3" name="2 Marcador de pie de página"/>
          <p:cNvSpPr>
            <a:spLocks noGrp="1"/>
          </p:cNvSpPr>
          <p:nvPr>
            <p:ph type="ftr" sz="quarter" idx="11"/>
          </p:nvPr>
        </p:nvSpPr>
        <p:spPr/>
        <p:txBody>
          <a:bodyPr/>
          <a:lstStyle/>
          <a:p>
            <a:endParaRPr lang="es-SV"/>
          </a:p>
        </p:txBody>
      </p:sp>
      <p:sp>
        <p:nvSpPr>
          <p:cNvPr id="4" name="3 Marcador de número de diapositiva"/>
          <p:cNvSpPr>
            <a:spLocks noGrp="1"/>
          </p:cNvSpPr>
          <p:nvPr>
            <p:ph type="sldNum" sz="quarter" idx="12"/>
          </p:nvPr>
        </p:nvSpPr>
        <p:spPr/>
        <p:txBody>
          <a:bodyPr/>
          <a:lstStyle/>
          <a:p>
            <a:fld id="{A565B822-FAF9-47EC-8C08-6C0B6D4244C2}" type="slidenum">
              <a:rPr lang="es-SV" smtClean="0"/>
              <a:t>‹Nº›</a:t>
            </a:fld>
            <a:endParaRPr lang="es-S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0677308E-240A-49F7-B3AD-741D4D3D6BD7}" type="datetimeFigureOut">
              <a:rPr lang="es-SV" smtClean="0"/>
              <a:t>7/6/2016</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A565B822-FAF9-47EC-8C08-6C0B6D4244C2}" type="slidenum">
              <a:rPr lang="es-SV" smtClean="0"/>
              <a:t>‹Nº›</a:t>
            </a:fld>
            <a:endParaRPr lang="es-SV"/>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0677308E-240A-49F7-B3AD-741D4D3D6BD7}" type="datetimeFigureOut">
              <a:rPr lang="es-SV" smtClean="0"/>
              <a:t>7/6/2016</a:t>
            </a:fld>
            <a:endParaRPr lang="es-SV"/>
          </a:p>
        </p:txBody>
      </p:sp>
      <p:sp>
        <p:nvSpPr>
          <p:cNvPr id="6" name="5 Marcador de pie de página"/>
          <p:cNvSpPr>
            <a:spLocks noGrp="1"/>
          </p:cNvSpPr>
          <p:nvPr>
            <p:ph type="ftr" sz="quarter" idx="11"/>
          </p:nvPr>
        </p:nvSpPr>
        <p:spPr>
          <a:xfrm>
            <a:off x="914400" y="6172200"/>
            <a:ext cx="3886200" cy="457200"/>
          </a:xfrm>
        </p:spPr>
        <p:txBody>
          <a:bodyPr/>
          <a:lstStyle/>
          <a:p>
            <a:endParaRPr lang="es-SV"/>
          </a:p>
        </p:txBody>
      </p:sp>
      <p:sp>
        <p:nvSpPr>
          <p:cNvPr id="7" name="6 Marcador de número de diapositiva"/>
          <p:cNvSpPr>
            <a:spLocks noGrp="1"/>
          </p:cNvSpPr>
          <p:nvPr>
            <p:ph type="sldNum" sz="quarter" idx="12"/>
          </p:nvPr>
        </p:nvSpPr>
        <p:spPr>
          <a:xfrm>
            <a:off x="146304" y="6208776"/>
            <a:ext cx="457200" cy="457200"/>
          </a:xfrm>
        </p:spPr>
        <p:txBody>
          <a:bodyPr/>
          <a:lstStyle/>
          <a:p>
            <a:fld id="{A565B822-FAF9-47EC-8C08-6C0B6D4244C2}" type="slidenum">
              <a:rPr lang="es-SV" smtClean="0"/>
              <a:t>‹Nº›</a:t>
            </a:fld>
            <a:endParaRPr lang="es-SV"/>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s-ES" smtClean="0"/>
              <a:t>Haga clic en el icono para agregar una imagen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677308E-240A-49F7-B3AD-741D4D3D6BD7}" type="datetimeFigureOut">
              <a:rPr lang="es-SV" smtClean="0"/>
              <a:t>7/6/2016</a:t>
            </a:fld>
            <a:endParaRPr lang="es-SV"/>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s-SV"/>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565B822-FAF9-47EC-8C08-6C0B6D4244C2}" type="slidenum">
              <a:rPr lang="es-SV" smtClean="0"/>
              <a:t>‹Nº›</a:t>
            </a:fld>
            <a:endParaRPr lang="es-SV"/>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3" name="2 Subtítulo"/>
          <p:cNvSpPr>
            <a:spLocks noGrp="1"/>
          </p:cNvSpPr>
          <p:nvPr>
            <p:ph type="subTitle" idx="1"/>
          </p:nvPr>
        </p:nvSpPr>
        <p:spPr>
          <a:xfrm>
            <a:off x="1259632" y="4149080"/>
            <a:ext cx="6400800" cy="694928"/>
          </a:xfrm>
        </p:spPr>
        <p:txBody>
          <a:bodyPr/>
          <a:lstStyle/>
          <a:p>
            <a:r>
              <a:rPr lang="es-SV" dirty="0" smtClean="0">
                <a:solidFill>
                  <a:schemeClr val="bg1"/>
                </a:solidFill>
              </a:rPr>
              <a:t>Un análisis cuantitativo</a:t>
            </a:r>
            <a:endParaRPr lang="es-SV" dirty="0">
              <a:solidFill>
                <a:schemeClr val="bg1"/>
              </a:solidFill>
            </a:endParaRPr>
          </a:p>
        </p:txBody>
      </p:sp>
      <p:sp>
        <p:nvSpPr>
          <p:cNvPr id="2" name="1 Título"/>
          <p:cNvSpPr>
            <a:spLocks noGrp="1"/>
          </p:cNvSpPr>
          <p:nvPr>
            <p:ph type="ctrTitle"/>
          </p:nvPr>
        </p:nvSpPr>
        <p:spPr>
          <a:xfrm>
            <a:off x="620740" y="2780928"/>
            <a:ext cx="7772400" cy="1470025"/>
          </a:xfrm>
        </p:spPr>
        <p:txBody>
          <a:bodyPr>
            <a:normAutofit/>
          </a:bodyPr>
          <a:lstStyle/>
          <a:p>
            <a:r>
              <a:rPr lang="es-SV" dirty="0" smtClean="0">
                <a:solidFill>
                  <a:schemeClr val="bg1"/>
                </a:solidFill>
              </a:rPr>
              <a:t>Reservas de información en</a:t>
            </a:r>
            <a:br>
              <a:rPr lang="es-SV" dirty="0" smtClean="0">
                <a:solidFill>
                  <a:schemeClr val="bg1"/>
                </a:solidFill>
              </a:rPr>
            </a:br>
            <a:r>
              <a:rPr lang="es-SV" dirty="0" smtClean="0">
                <a:solidFill>
                  <a:schemeClr val="bg1"/>
                </a:solidFill>
              </a:rPr>
              <a:t>el Órgano Ejecutivo</a:t>
            </a:r>
            <a:endParaRPr lang="es-SV" dirty="0">
              <a:solidFill>
                <a:schemeClr val="bg1"/>
              </a:solidFill>
            </a:endParaRPr>
          </a:p>
        </p:txBody>
      </p:sp>
      <p:sp>
        <p:nvSpPr>
          <p:cNvPr id="4" name="3 CuadroTexto"/>
          <p:cNvSpPr txBox="1"/>
          <p:nvPr/>
        </p:nvSpPr>
        <p:spPr>
          <a:xfrm>
            <a:off x="2505607" y="6093296"/>
            <a:ext cx="4173515" cy="646331"/>
          </a:xfrm>
          <a:prstGeom prst="rect">
            <a:avLst/>
          </a:prstGeom>
          <a:noFill/>
        </p:spPr>
        <p:txBody>
          <a:bodyPr wrap="none" rtlCol="0">
            <a:spAutoFit/>
          </a:bodyPr>
          <a:lstStyle/>
          <a:p>
            <a:pPr algn="ctr"/>
            <a:r>
              <a:rPr lang="es-SV" dirty="0" smtClean="0">
                <a:solidFill>
                  <a:schemeClr val="bg1"/>
                </a:solidFill>
              </a:rPr>
              <a:t>Por Jaime López &lt;jaime.lopez@funde.org&gt;</a:t>
            </a:r>
          </a:p>
          <a:p>
            <a:pPr algn="ctr"/>
            <a:r>
              <a:rPr lang="es-SV" dirty="0" smtClean="0">
                <a:solidFill>
                  <a:schemeClr val="bg1"/>
                </a:solidFill>
              </a:rPr>
              <a:t>8 de junio de 2016</a:t>
            </a:r>
            <a:endParaRPr lang="es-SV" dirty="0">
              <a:solidFill>
                <a:schemeClr val="bg1"/>
              </a:solidFill>
            </a:endParaRPr>
          </a:p>
        </p:txBody>
      </p:sp>
      <p:pic>
        <p:nvPicPr>
          <p:cNvPr id="7" name="Picture 7" descr="Logo funde blanc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91880" y="0"/>
            <a:ext cx="2030120" cy="20795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1854604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SV" dirty="0" smtClean="0"/>
              <a:t>Entidades con cero reservas</a:t>
            </a:r>
            <a:endParaRPr lang="es-SV" dirty="0"/>
          </a:p>
        </p:txBody>
      </p:sp>
      <p:graphicFrame>
        <p:nvGraphicFramePr>
          <p:cNvPr id="4" name="3 Tabla"/>
          <p:cNvGraphicFramePr>
            <a:graphicFrameLocks noGrp="1"/>
          </p:cNvGraphicFramePr>
          <p:nvPr>
            <p:extLst>
              <p:ext uri="{D42A27DB-BD31-4B8C-83A1-F6EECF244321}">
                <p14:modId xmlns:p14="http://schemas.microsoft.com/office/powerpoint/2010/main" val="403697114"/>
              </p:ext>
            </p:extLst>
          </p:nvPr>
        </p:nvGraphicFramePr>
        <p:xfrm>
          <a:off x="1856422" y="1580866"/>
          <a:ext cx="5431156" cy="3772951"/>
        </p:xfrm>
        <a:graphic>
          <a:graphicData uri="http://schemas.openxmlformats.org/drawingml/2006/table">
            <a:tbl>
              <a:tblPr>
                <a:tableStyleId>{8799B23B-EC83-4686-B30A-512413B5E67A}</a:tableStyleId>
              </a:tblPr>
              <a:tblGrid>
                <a:gridCol w="4155738"/>
                <a:gridCol w="1275418"/>
              </a:tblGrid>
              <a:tr h="319569">
                <a:tc>
                  <a:txBody>
                    <a:bodyPr/>
                    <a:lstStyle/>
                    <a:p>
                      <a:pPr algn="l"/>
                      <a:r>
                        <a:rPr lang="es-SV" sz="1200" dirty="0">
                          <a:effectLst/>
                        </a:rPr>
                        <a:t>Centro Farmacéutico de la Fuerza Armada</a:t>
                      </a:r>
                      <a:endParaRPr lang="es-SV" sz="1200" dirty="0">
                        <a:effectLst/>
                        <a:latin typeface="Liberation Sans"/>
                      </a:endParaRPr>
                    </a:p>
                  </a:txBody>
                  <a:tcPr marL="60346" marR="60346" marT="30173" marB="30173" anchor="ctr"/>
                </a:tc>
                <a:tc>
                  <a:txBody>
                    <a:bodyPr/>
                    <a:lstStyle/>
                    <a:p>
                      <a:pPr algn="l"/>
                      <a:r>
                        <a:rPr lang="es-SV" sz="1200">
                          <a:effectLst/>
                        </a:rPr>
                        <a:t>CEFAFA</a:t>
                      </a:r>
                      <a:endParaRPr lang="es-SV" sz="1200">
                        <a:effectLst/>
                        <a:latin typeface="Liberation Sans"/>
                      </a:endParaRPr>
                    </a:p>
                  </a:txBody>
                  <a:tcPr marL="60346" marR="60346" marT="30173" marB="30173" anchor="ctr"/>
                </a:tc>
              </a:tr>
              <a:tr h="184004">
                <a:tc>
                  <a:txBody>
                    <a:bodyPr/>
                    <a:lstStyle/>
                    <a:p>
                      <a:pPr algn="l"/>
                      <a:r>
                        <a:rPr lang="es-SV" sz="1200" dirty="0">
                          <a:effectLst/>
                        </a:rPr>
                        <a:t>Consejo Nacional de Calidad</a:t>
                      </a:r>
                      <a:endParaRPr lang="es-SV" sz="1200" dirty="0">
                        <a:effectLst/>
                        <a:latin typeface="Liberation Sans"/>
                      </a:endParaRPr>
                    </a:p>
                  </a:txBody>
                  <a:tcPr marL="60346" marR="60346" marT="30173" marB="30173" anchor="ctr"/>
                </a:tc>
                <a:tc>
                  <a:txBody>
                    <a:bodyPr/>
                    <a:lstStyle/>
                    <a:p>
                      <a:pPr algn="l"/>
                      <a:r>
                        <a:rPr lang="es-SV" sz="1200">
                          <a:effectLst/>
                        </a:rPr>
                        <a:t>CNC</a:t>
                      </a:r>
                      <a:endParaRPr lang="es-SV" sz="1200">
                        <a:effectLst/>
                        <a:latin typeface="Liberation Sans"/>
                      </a:endParaRPr>
                    </a:p>
                  </a:txBody>
                  <a:tcPr marL="60346" marR="60346" marT="30173" marB="30173" anchor="ctr"/>
                </a:tc>
              </a:tr>
              <a:tr h="319569">
                <a:tc>
                  <a:txBody>
                    <a:bodyPr/>
                    <a:lstStyle/>
                    <a:p>
                      <a:pPr algn="l"/>
                      <a:r>
                        <a:rPr lang="es-SV" sz="1200" dirty="0">
                          <a:effectLst/>
                        </a:rPr>
                        <a:t>Consejo Nacional de Ciencia y Tecnología</a:t>
                      </a:r>
                      <a:endParaRPr lang="es-SV" sz="1200" dirty="0">
                        <a:effectLst/>
                        <a:latin typeface="Liberation Sans"/>
                      </a:endParaRPr>
                    </a:p>
                  </a:txBody>
                  <a:tcPr marL="60346" marR="60346" marT="30173" marB="30173" anchor="ctr"/>
                </a:tc>
                <a:tc>
                  <a:txBody>
                    <a:bodyPr/>
                    <a:lstStyle/>
                    <a:p>
                      <a:pPr algn="l"/>
                      <a:r>
                        <a:rPr lang="es-SV" sz="1200">
                          <a:effectLst/>
                        </a:rPr>
                        <a:t>CONACYT</a:t>
                      </a:r>
                      <a:endParaRPr lang="es-SV" sz="1200">
                        <a:effectLst/>
                        <a:latin typeface="Liberation Sans"/>
                      </a:endParaRPr>
                    </a:p>
                  </a:txBody>
                  <a:tcPr marL="60346" marR="60346" marT="30173" marB="30173" anchor="ctr"/>
                </a:tc>
              </a:tr>
              <a:tr h="184004">
                <a:tc>
                  <a:txBody>
                    <a:bodyPr/>
                    <a:lstStyle/>
                    <a:p>
                      <a:pPr algn="l"/>
                      <a:r>
                        <a:rPr lang="es-SV" sz="1200" dirty="0">
                          <a:effectLst/>
                        </a:rPr>
                        <a:t>Consejo Nacional de Energía</a:t>
                      </a:r>
                      <a:endParaRPr lang="es-SV" sz="1200" dirty="0">
                        <a:effectLst/>
                        <a:latin typeface="Liberation Sans"/>
                      </a:endParaRPr>
                    </a:p>
                  </a:txBody>
                  <a:tcPr marL="60346" marR="60346" marT="30173" marB="30173" anchor="ctr"/>
                </a:tc>
                <a:tc>
                  <a:txBody>
                    <a:bodyPr/>
                    <a:lstStyle/>
                    <a:p>
                      <a:pPr algn="l"/>
                      <a:r>
                        <a:rPr lang="es-SV" sz="1200">
                          <a:effectLst/>
                        </a:rPr>
                        <a:t>CNE</a:t>
                      </a:r>
                      <a:endParaRPr lang="es-SV" sz="1200">
                        <a:effectLst/>
                        <a:latin typeface="Liberation Sans"/>
                      </a:endParaRPr>
                    </a:p>
                  </a:txBody>
                  <a:tcPr marL="60346" marR="60346" marT="30173" marB="30173" anchor="ctr"/>
                </a:tc>
              </a:tr>
              <a:tr h="319569">
                <a:tc>
                  <a:txBody>
                    <a:bodyPr/>
                    <a:lstStyle/>
                    <a:p>
                      <a:pPr algn="l"/>
                      <a:r>
                        <a:rPr lang="es-SV" sz="1200" dirty="0">
                          <a:effectLst/>
                        </a:rPr>
                        <a:t>Fondo de Inversión Social para el Desarrollo Local</a:t>
                      </a:r>
                      <a:endParaRPr lang="es-SV" sz="1200" dirty="0">
                        <a:effectLst/>
                        <a:latin typeface="Liberation Sans"/>
                      </a:endParaRPr>
                    </a:p>
                  </a:txBody>
                  <a:tcPr marL="60346" marR="60346" marT="30173" marB="30173" anchor="ctr"/>
                </a:tc>
                <a:tc>
                  <a:txBody>
                    <a:bodyPr/>
                    <a:lstStyle/>
                    <a:p>
                      <a:pPr algn="l"/>
                      <a:r>
                        <a:rPr lang="es-SV" sz="1200">
                          <a:effectLst/>
                        </a:rPr>
                        <a:t>FISDL</a:t>
                      </a:r>
                      <a:endParaRPr lang="es-SV" sz="1200">
                        <a:effectLst/>
                        <a:latin typeface="Liberation Sans"/>
                      </a:endParaRPr>
                    </a:p>
                  </a:txBody>
                  <a:tcPr marL="60346" marR="60346" marT="30173" marB="30173" anchor="ctr"/>
                </a:tc>
              </a:tr>
              <a:tr h="322355">
                <a:tc>
                  <a:txBody>
                    <a:bodyPr/>
                    <a:lstStyle/>
                    <a:p>
                      <a:pPr algn="l"/>
                      <a:r>
                        <a:rPr lang="es-SV" sz="1200">
                          <a:effectLst/>
                        </a:rPr>
                        <a:t>Fondo para la Atención de Víctimas de Accidentes de Tránsito</a:t>
                      </a:r>
                      <a:endParaRPr lang="es-SV" sz="1200">
                        <a:effectLst/>
                        <a:latin typeface="Liberation Sans"/>
                      </a:endParaRPr>
                    </a:p>
                  </a:txBody>
                  <a:tcPr marL="60346" marR="60346" marT="30173" marB="30173" anchor="ctr"/>
                </a:tc>
                <a:tc>
                  <a:txBody>
                    <a:bodyPr/>
                    <a:lstStyle/>
                    <a:p>
                      <a:pPr algn="l"/>
                      <a:r>
                        <a:rPr lang="es-SV" sz="1200">
                          <a:effectLst/>
                        </a:rPr>
                        <a:t>FONAT</a:t>
                      </a:r>
                      <a:endParaRPr lang="es-SV" sz="1200">
                        <a:effectLst/>
                        <a:latin typeface="Liberation Sans"/>
                      </a:endParaRPr>
                    </a:p>
                  </a:txBody>
                  <a:tcPr marL="60346" marR="60346" marT="30173" marB="30173" anchor="ctr"/>
                </a:tc>
              </a:tr>
              <a:tr h="319569">
                <a:tc>
                  <a:txBody>
                    <a:bodyPr/>
                    <a:lstStyle/>
                    <a:p>
                      <a:pPr algn="l"/>
                      <a:r>
                        <a:rPr lang="es-SV" sz="1200">
                          <a:effectLst/>
                        </a:rPr>
                        <a:t>Inspectoría General de Seguridad Pública</a:t>
                      </a:r>
                      <a:endParaRPr lang="es-SV" sz="1200">
                        <a:effectLst/>
                        <a:latin typeface="Liberation Sans"/>
                      </a:endParaRPr>
                    </a:p>
                  </a:txBody>
                  <a:tcPr marL="60346" marR="60346" marT="30173" marB="30173" anchor="ctr"/>
                </a:tc>
                <a:tc>
                  <a:txBody>
                    <a:bodyPr/>
                    <a:lstStyle/>
                    <a:p>
                      <a:pPr algn="l"/>
                      <a:r>
                        <a:rPr lang="es-SV" sz="1200">
                          <a:effectLst/>
                        </a:rPr>
                        <a:t>IGSP</a:t>
                      </a:r>
                      <a:endParaRPr lang="es-SV" sz="1200">
                        <a:effectLst/>
                        <a:latin typeface="Liberation Sans"/>
                      </a:endParaRPr>
                    </a:p>
                  </a:txBody>
                  <a:tcPr marL="60346" marR="60346" marT="30173" marB="30173" anchor="ctr"/>
                </a:tc>
              </a:tr>
              <a:tr h="456527">
                <a:tc>
                  <a:txBody>
                    <a:bodyPr/>
                    <a:lstStyle/>
                    <a:p>
                      <a:pPr algn="l"/>
                      <a:r>
                        <a:rPr lang="es-SV" sz="1200">
                          <a:effectLst/>
                        </a:rPr>
                        <a:t>Instituto Especializado de Educación Superior para la Formación Diplomática</a:t>
                      </a:r>
                      <a:endParaRPr lang="es-SV" sz="1200">
                        <a:effectLst/>
                        <a:latin typeface="Liberation Sans"/>
                      </a:endParaRPr>
                    </a:p>
                  </a:txBody>
                  <a:tcPr marL="60346" marR="60346" marT="30173" marB="30173" anchor="ctr"/>
                </a:tc>
                <a:tc>
                  <a:txBody>
                    <a:bodyPr/>
                    <a:lstStyle/>
                    <a:p>
                      <a:pPr algn="l"/>
                      <a:r>
                        <a:rPr lang="es-SV" sz="1200">
                          <a:effectLst/>
                        </a:rPr>
                        <a:t>IEESFORD</a:t>
                      </a:r>
                      <a:endParaRPr lang="es-SV" sz="1200">
                        <a:effectLst/>
                        <a:latin typeface="Liberation Sans"/>
                      </a:endParaRPr>
                    </a:p>
                  </a:txBody>
                  <a:tcPr marL="60346" marR="60346" marT="30173" marB="30173" anchor="ctr"/>
                </a:tc>
              </a:tr>
              <a:tr h="184004">
                <a:tc>
                  <a:txBody>
                    <a:bodyPr/>
                    <a:lstStyle/>
                    <a:p>
                      <a:pPr algn="l"/>
                      <a:r>
                        <a:rPr lang="es-SV" sz="1200">
                          <a:effectLst/>
                        </a:rPr>
                        <a:t>Instituto Nacional de la Juventud</a:t>
                      </a:r>
                      <a:endParaRPr lang="es-SV" sz="1200">
                        <a:effectLst/>
                        <a:latin typeface="Liberation Sans"/>
                      </a:endParaRPr>
                    </a:p>
                  </a:txBody>
                  <a:tcPr marL="60346" marR="60346" marT="30173" marB="30173" anchor="ctr"/>
                </a:tc>
                <a:tc>
                  <a:txBody>
                    <a:bodyPr/>
                    <a:lstStyle/>
                    <a:p>
                      <a:pPr algn="l"/>
                      <a:r>
                        <a:rPr lang="es-SV" sz="1200">
                          <a:effectLst/>
                        </a:rPr>
                        <a:t>INJUVE</a:t>
                      </a:r>
                      <a:endParaRPr lang="es-SV" sz="1200">
                        <a:effectLst/>
                        <a:latin typeface="Liberation Sans"/>
                      </a:endParaRPr>
                    </a:p>
                  </a:txBody>
                  <a:tcPr marL="60346" marR="60346" marT="30173" marB="30173" anchor="ctr"/>
                </a:tc>
              </a:tr>
              <a:tr h="184004">
                <a:tc>
                  <a:txBody>
                    <a:bodyPr/>
                    <a:lstStyle/>
                    <a:p>
                      <a:pPr algn="l"/>
                      <a:r>
                        <a:rPr lang="es-SV" sz="1200">
                          <a:effectLst/>
                        </a:rPr>
                        <a:t>Instituto Nacional de los Deportes</a:t>
                      </a:r>
                      <a:endParaRPr lang="es-SV" sz="1200">
                        <a:effectLst/>
                        <a:latin typeface="Liberation Sans"/>
                      </a:endParaRPr>
                    </a:p>
                  </a:txBody>
                  <a:tcPr marL="60346" marR="60346" marT="30173" marB="30173" anchor="ctr"/>
                </a:tc>
                <a:tc>
                  <a:txBody>
                    <a:bodyPr/>
                    <a:lstStyle/>
                    <a:p>
                      <a:pPr algn="l"/>
                      <a:r>
                        <a:rPr lang="es-SV" sz="1200">
                          <a:effectLst/>
                        </a:rPr>
                        <a:t>INDES</a:t>
                      </a:r>
                      <a:endParaRPr lang="es-SV" sz="1200">
                        <a:effectLst/>
                        <a:latin typeface="Liberation Sans"/>
                      </a:endParaRPr>
                    </a:p>
                  </a:txBody>
                  <a:tcPr marL="60346" marR="60346" marT="30173" marB="30173" anchor="ctr"/>
                </a:tc>
              </a:tr>
              <a:tr h="319569">
                <a:tc>
                  <a:txBody>
                    <a:bodyPr/>
                    <a:lstStyle/>
                    <a:p>
                      <a:pPr algn="l"/>
                      <a:r>
                        <a:rPr lang="es-SV" sz="1200">
                          <a:effectLst/>
                        </a:rPr>
                        <a:t>Instituto Salvadoreño de Bienestar Magisterial</a:t>
                      </a:r>
                      <a:endParaRPr lang="es-SV" sz="1200">
                        <a:effectLst/>
                        <a:latin typeface="Liberation Sans"/>
                      </a:endParaRPr>
                    </a:p>
                  </a:txBody>
                  <a:tcPr marL="60346" marR="60346" marT="30173" marB="30173" anchor="ctr"/>
                </a:tc>
                <a:tc>
                  <a:txBody>
                    <a:bodyPr/>
                    <a:lstStyle/>
                    <a:p>
                      <a:pPr algn="l"/>
                      <a:r>
                        <a:rPr lang="es-SV" sz="1200">
                          <a:effectLst/>
                        </a:rPr>
                        <a:t>ISBM</a:t>
                      </a:r>
                      <a:endParaRPr lang="es-SV" sz="1200">
                        <a:effectLst/>
                        <a:latin typeface="Liberation Sans"/>
                      </a:endParaRPr>
                    </a:p>
                  </a:txBody>
                  <a:tcPr marL="60346" marR="60346" marT="30173" marB="30173" anchor="ctr"/>
                </a:tc>
              </a:tr>
              <a:tr h="319569">
                <a:tc>
                  <a:txBody>
                    <a:bodyPr/>
                    <a:lstStyle/>
                    <a:p>
                      <a:pPr algn="l"/>
                      <a:r>
                        <a:rPr lang="es-SV" sz="1200">
                          <a:effectLst/>
                        </a:rPr>
                        <a:t>Instituto Salvadoreño de Fomento Cooperativo</a:t>
                      </a:r>
                      <a:endParaRPr lang="es-SV" sz="1200">
                        <a:effectLst/>
                        <a:latin typeface="Liberation Sans"/>
                      </a:endParaRPr>
                    </a:p>
                  </a:txBody>
                  <a:tcPr marL="60346" marR="60346" marT="30173" marB="30173" anchor="ctr"/>
                </a:tc>
                <a:tc>
                  <a:txBody>
                    <a:bodyPr/>
                    <a:lstStyle/>
                    <a:p>
                      <a:pPr algn="l"/>
                      <a:r>
                        <a:rPr lang="es-SV" sz="1200" dirty="0">
                          <a:effectLst/>
                        </a:rPr>
                        <a:t>INSAFOCOOP</a:t>
                      </a:r>
                      <a:endParaRPr lang="es-SV" sz="1200" dirty="0">
                        <a:effectLst/>
                        <a:latin typeface="Liberation Sans"/>
                      </a:endParaRPr>
                    </a:p>
                  </a:txBody>
                  <a:tcPr marL="60346" marR="60346" marT="30173" marB="30173" anchor="ctr"/>
                </a:tc>
              </a:tr>
            </a:tbl>
          </a:graphicData>
        </a:graphic>
      </p:graphicFrame>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 y="6264695"/>
            <a:ext cx="9217024" cy="620689"/>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Tree>
    <p:extLst>
      <p:ext uri="{BB962C8B-B14F-4D97-AF65-F5344CB8AC3E}">
        <p14:creationId xmlns:p14="http://schemas.microsoft.com/office/powerpoint/2010/main" val="904061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smtClean="0"/>
              <a:t>Conclusiones</a:t>
            </a:r>
            <a:endParaRPr lang="es-SV" dirty="0"/>
          </a:p>
        </p:txBody>
      </p:sp>
      <p:sp>
        <p:nvSpPr>
          <p:cNvPr id="3" name="2 Marcador de contenido"/>
          <p:cNvSpPr>
            <a:spLocks noGrp="1"/>
          </p:cNvSpPr>
          <p:nvPr>
            <p:ph sz="quarter" idx="1"/>
          </p:nvPr>
        </p:nvSpPr>
        <p:spPr/>
        <p:txBody>
          <a:bodyPr>
            <a:normAutofit lnSpcReduction="10000"/>
          </a:bodyPr>
          <a:lstStyle/>
          <a:p>
            <a:r>
              <a:rPr lang="es-SV" dirty="0" smtClean="0"/>
              <a:t>Hay instituciones que le dan enorme valor al principio de máxima publicidad, al no tener reservas o mantenerlas al mínimo.</a:t>
            </a:r>
          </a:p>
          <a:p>
            <a:r>
              <a:rPr lang="es-SV" dirty="0" smtClean="0"/>
              <a:t>No se observa la existencia de criterios uniformes para la reserva de información pública.</a:t>
            </a:r>
          </a:p>
          <a:p>
            <a:r>
              <a:rPr lang="es-SV" dirty="0" smtClean="0"/>
              <a:t>En varias instituciones se observan prácticas indebidas sobre reservas de información:</a:t>
            </a:r>
          </a:p>
          <a:p>
            <a:pPr lvl="1"/>
            <a:r>
              <a:rPr lang="es-SV" dirty="0" smtClean="0"/>
              <a:t>Uso de reservas demasiado genéricas</a:t>
            </a:r>
          </a:p>
          <a:p>
            <a:pPr lvl="1"/>
            <a:r>
              <a:rPr lang="es-SV" dirty="0" smtClean="0"/>
              <a:t>Uso indiscriminado del máximo plazo de reserva (7 años)</a:t>
            </a:r>
          </a:p>
          <a:p>
            <a:pPr lvl="1"/>
            <a:r>
              <a:rPr lang="es-SV" dirty="0" smtClean="0"/>
              <a:t>Confusión entre información reservada e información confidencial</a:t>
            </a:r>
            <a:endParaRPr lang="es-SV"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 y="6264695"/>
            <a:ext cx="9217024" cy="620689"/>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Tree>
    <p:extLst>
      <p:ext uri="{BB962C8B-B14F-4D97-AF65-F5344CB8AC3E}">
        <p14:creationId xmlns:p14="http://schemas.microsoft.com/office/powerpoint/2010/main" val="2033714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smtClean="0"/>
              <a:t>Recomendaciones</a:t>
            </a:r>
            <a:endParaRPr lang="es-SV" dirty="0"/>
          </a:p>
        </p:txBody>
      </p:sp>
      <p:sp>
        <p:nvSpPr>
          <p:cNvPr id="3" name="2 Marcador de contenido"/>
          <p:cNvSpPr>
            <a:spLocks noGrp="1"/>
          </p:cNvSpPr>
          <p:nvPr>
            <p:ph sz="quarter" idx="1"/>
          </p:nvPr>
        </p:nvSpPr>
        <p:spPr/>
        <p:txBody>
          <a:bodyPr>
            <a:normAutofit fontScale="85000" lnSpcReduction="10000"/>
          </a:bodyPr>
          <a:lstStyle/>
          <a:p>
            <a:r>
              <a:rPr lang="es-SV" dirty="0" smtClean="0"/>
              <a:t>Que el Instituto de Acceso a la Información Pública dicte lineamientos claros sobre criterios y procedimientos para la reserva de información pública.</a:t>
            </a:r>
          </a:p>
          <a:p>
            <a:r>
              <a:rPr lang="es-SV" dirty="0" smtClean="0"/>
              <a:t>Que en las instituciones públicas se haga una revisión de la información clasificada como reservada, para:</a:t>
            </a:r>
          </a:p>
          <a:p>
            <a:pPr lvl="1"/>
            <a:r>
              <a:rPr lang="es-SV" dirty="0" smtClean="0"/>
              <a:t>Evitar La aplicación indebida de los causales de reserva.</a:t>
            </a:r>
          </a:p>
          <a:p>
            <a:pPr lvl="1"/>
            <a:r>
              <a:rPr lang="es-SV" dirty="0" smtClean="0"/>
              <a:t>Justificar adecuadamente, en los casos que proceda, la prueba de daño.</a:t>
            </a:r>
          </a:p>
          <a:p>
            <a:pPr lvl="1"/>
            <a:r>
              <a:rPr lang="es-SV" dirty="0" smtClean="0"/>
              <a:t>Limitar los períodos de reserva al mínimo necesario.</a:t>
            </a:r>
          </a:p>
          <a:p>
            <a:r>
              <a:rPr lang="es-SV" dirty="0" smtClean="0"/>
              <a:t>Desde la ciudadanía, analizar cualitativamente las reservas y, en los casos en que sean injustificadas, pedir su anulación.</a:t>
            </a:r>
          </a:p>
          <a:p>
            <a:pPr lvl="1"/>
            <a:endParaRPr lang="es-SV"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 y="6264695"/>
            <a:ext cx="9217024" cy="620689"/>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Tree>
    <p:extLst>
      <p:ext uri="{BB962C8B-B14F-4D97-AF65-F5344CB8AC3E}">
        <p14:creationId xmlns:p14="http://schemas.microsoft.com/office/powerpoint/2010/main" val="580066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smtClean="0"/>
              <a:t>Preliminares</a:t>
            </a:r>
            <a:endParaRPr lang="es-SV" dirty="0"/>
          </a:p>
        </p:txBody>
      </p:sp>
      <p:sp>
        <p:nvSpPr>
          <p:cNvPr id="3" name="2 Marcador de contenido"/>
          <p:cNvSpPr>
            <a:spLocks noGrp="1"/>
          </p:cNvSpPr>
          <p:nvPr>
            <p:ph sz="quarter" idx="1"/>
          </p:nvPr>
        </p:nvSpPr>
        <p:spPr/>
        <p:txBody>
          <a:bodyPr>
            <a:normAutofit/>
          </a:bodyPr>
          <a:lstStyle/>
          <a:p>
            <a:r>
              <a:rPr lang="es-SV" dirty="0" smtClean="0"/>
              <a:t>En la aplicación de la Ley de Acceso a la Información Pública debe prevalecer el principio de máxima publicidad.</a:t>
            </a:r>
          </a:p>
          <a:p>
            <a:r>
              <a:rPr lang="es-SV" dirty="0" smtClean="0"/>
              <a:t>En casos excepcionales, cierta información pública puede ser declarada bajo reserva:</a:t>
            </a:r>
          </a:p>
          <a:p>
            <a:pPr lvl="1"/>
            <a:r>
              <a:rPr lang="es-SV" dirty="0" smtClean="0"/>
              <a:t>Si corresponde a los supuestos establecidos en la Ley</a:t>
            </a:r>
          </a:p>
          <a:p>
            <a:pPr lvl="1"/>
            <a:r>
              <a:rPr lang="es-SV" dirty="0" smtClean="0"/>
              <a:t>Se debe probar que el daño de mantener en reserva la información es menor que el de divulgarla</a:t>
            </a:r>
          </a:p>
          <a:p>
            <a:pPr lvl="1"/>
            <a:r>
              <a:rPr lang="es-SV" dirty="0" smtClean="0"/>
              <a:t>En todo caso, las reservas son temporales</a:t>
            </a:r>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 y="6264695"/>
            <a:ext cx="9217024" cy="620689"/>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Tree>
    <p:extLst>
      <p:ext uri="{BB962C8B-B14F-4D97-AF65-F5344CB8AC3E}">
        <p14:creationId xmlns:p14="http://schemas.microsoft.com/office/powerpoint/2010/main" val="1901478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smtClean="0"/>
              <a:t>Preliminares</a:t>
            </a:r>
            <a:endParaRPr lang="es-SV" dirty="0"/>
          </a:p>
        </p:txBody>
      </p:sp>
      <p:sp>
        <p:nvSpPr>
          <p:cNvPr id="3" name="2 Marcador de contenido"/>
          <p:cNvSpPr>
            <a:spLocks noGrp="1"/>
          </p:cNvSpPr>
          <p:nvPr>
            <p:ph sz="quarter" idx="1"/>
          </p:nvPr>
        </p:nvSpPr>
        <p:spPr/>
        <p:txBody>
          <a:bodyPr>
            <a:normAutofit fontScale="92500" lnSpcReduction="20000"/>
          </a:bodyPr>
          <a:lstStyle/>
          <a:p>
            <a:r>
              <a:rPr lang="es-SV" dirty="0" smtClean="0"/>
              <a:t>Normativamente es legítima la existencia de información reservada:</a:t>
            </a:r>
          </a:p>
          <a:p>
            <a:pPr lvl="1"/>
            <a:r>
              <a:rPr lang="es-SV" dirty="0" smtClean="0"/>
              <a:t>Cuando la publicidad pueda poner en peligro la vida y bienes de personas</a:t>
            </a:r>
          </a:p>
          <a:p>
            <a:pPr lvl="1"/>
            <a:r>
              <a:rPr lang="es-SV" dirty="0" smtClean="0"/>
              <a:t>Cuando pueda poner en riesgo el cumplimiento de las funciones del Estado</a:t>
            </a:r>
          </a:p>
          <a:p>
            <a:pPr lvl="1"/>
            <a:r>
              <a:rPr lang="es-SV" dirty="0" smtClean="0"/>
              <a:t>En casos de conflicto se usan los criterios de máxima publicidad y menor daño.</a:t>
            </a:r>
          </a:p>
          <a:p>
            <a:r>
              <a:rPr lang="es-SV" dirty="0" smtClean="0"/>
              <a:t>Sin embargo, en la práctica es común que se abuse de la calificación de reserva, para:</a:t>
            </a:r>
          </a:p>
          <a:p>
            <a:pPr lvl="1"/>
            <a:r>
              <a:rPr lang="es-SV" dirty="0" smtClean="0"/>
              <a:t>Mantener márgenes amplios de discrecionalidad.</a:t>
            </a:r>
          </a:p>
          <a:p>
            <a:pPr lvl="1"/>
            <a:r>
              <a:rPr lang="es-SV" dirty="0" smtClean="0"/>
              <a:t>Evitar que la ciudadanía cuestione de manera informada determinadas decisiones.</a:t>
            </a:r>
          </a:p>
          <a:p>
            <a:pPr lvl="1"/>
            <a:r>
              <a:rPr lang="es-SV" dirty="0" smtClean="0"/>
              <a:t>Ocultar prácticas indebidas.</a:t>
            </a: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 y="6264695"/>
            <a:ext cx="9217024" cy="620689"/>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Tree>
    <p:extLst>
      <p:ext uri="{BB962C8B-B14F-4D97-AF65-F5344CB8AC3E}">
        <p14:creationId xmlns:p14="http://schemas.microsoft.com/office/powerpoint/2010/main" val="3521404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smtClean="0"/>
              <a:t>Características del análisis</a:t>
            </a:r>
            <a:endParaRPr lang="es-SV" dirty="0"/>
          </a:p>
        </p:txBody>
      </p:sp>
      <p:sp>
        <p:nvSpPr>
          <p:cNvPr id="3" name="2 Marcador de contenido"/>
          <p:cNvSpPr>
            <a:spLocks noGrp="1"/>
          </p:cNvSpPr>
          <p:nvPr>
            <p:ph sz="quarter" idx="1"/>
          </p:nvPr>
        </p:nvSpPr>
        <p:spPr/>
        <p:txBody>
          <a:bodyPr>
            <a:normAutofit fontScale="92500"/>
          </a:bodyPr>
          <a:lstStyle/>
          <a:p>
            <a:r>
              <a:rPr lang="es-SV" dirty="0" smtClean="0"/>
              <a:t>Es un esfuerzo por hacer un análisis sistemático de las reservas de información pública.</a:t>
            </a:r>
          </a:p>
          <a:p>
            <a:r>
              <a:rPr lang="es-SV" dirty="0" smtClean="0"/>
              <a:t>Se basa en la revisión de los índices de información reservada:</a:t>
            </a:r>
          </a:p>
          <a:p>
            <a:pPr lvl="1"/>
            <a:r>
              <a:rPr lang="es-SV" dirty="0" smtClean="0"/>
              <a:t>Conteo de entradas</a:t>
            </a:r>
          </a:p>
          <a:p>
            <a:pPr lvl="1"/>
            <a:r>
              <a:rPr lang="es-SV" dirty="0" smtClean="0"/>
              <a:t>Lectura general</a:t>
            </a:r>
          </a:p>
          <a:p>
            <a:r>
              <a:rPr lang="es-SV" dirty="0" smtClean="0"/>
              <a:t>Incluye a 83 entidades del Órgano Ejecutivo, entre ministerios y entidades autónomas.</a:t>
            </a:r>
          </a:p>
          <a:p>
            <a:r>
              <a:rPr lang="es-SV" dirty="0" smtClean="0"/>
              <a:t>Constituye una línea de base para futuros análisis</a:t>
            </a:r>
            <a:endParaRPr lang="es-SV" dirty="0"/>
          </a:p>
          <a:p>
            <a:r>
              <a:rPr lang="es-SV" dirty="0" smtClean="0"/>
              <a:t>Los datos </a:t>
            </a:r>
            <a:r>
              <a:rPr lang="es-SV" dirty="0" smtClean="0"/>
              <a:t>fuente </a:t>
            </a:r>
            <a:r>
              <a:rPr lang="es-SV" dirty="0" smtClean="0"/>
              <a:t>están disponibles. El análisis es reproducible.</a:t>
            </a: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 y="6264695"/>
            <a:ext cx="9217024" cy="620689"/>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Tree>
    <p:extLst>
      <p:ext uri="{BB962C8B-B14F-4D97-AF65-F5344CB8AC3E}">
        <p14:creationId xmlns:p14="http://schemas.microsoft.com/office/powerpoint/2010/main" val="282232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smtClean="0"/>
              <a:t>Hallazgos</a:t>
            </a:r>
            <a:endParaRPr lang="es-SV" dirty="0"/>
          </a:p>
        </p:txBody>
      </p:sp>
      <p:sp>
        <p:nvSpPr>
          <p:cNvPr id="3" name="2 Marcador de contenido"/>
          <p:cNvSpPr>
            <a:spLocks noGrp="1"/>
          </p:cNvSpPr>
          <p:nvPr>
            <p:ph sz="quarter" idx="1"/>
          </p:nvPr>
        </p:nvSpPr>
        <p:spPr/>
        <p:txBody>
          <a:bodyPr>
            <a:normAutofit/>
          </a:bodyPr>
          <a:lstStyle/>
          <a:p>
            <a:r>
              <a:rPr lang="es-SV" dirty="0" smtClean="0"/>
              <a:t>81 entidades del Órgano Ejecutivo cuentan con índices de información reservada. 2 entidades aún no los tienen (VMT e ISNA)</a:t>
            </a:r>
          </a:p>
          <a:p>
            <a:r>
              <a:rPr lang="es-SV" dirty="0" smtClean="0"/>
              <a:t>En las 81 entidades referidas, existen 5,023 reservas. Un promedio de 62.0 reservas por entidad.</a:t>
            </a:r>
          </a:p>
          <a:p>
            <a:r>
              <a:rPr lang="es-SV" dirty="0" smtClean="0"/>
              <a:t>Existe una gran dispersión entre entidades que tienen pocas reservas y otras que tienen muchas (desviación estándar = 125.8)</a:t>
            </a: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 y="6264695"/>
            <a:ext cx="9217024" cy="620689"/>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Tree>
    <p:extLst>
      <p:ext uri="{BB962C8B-B14F-4D97-AF65-F5344CB8AC3E}">
        <p14:creationId xmlns:p14="http://schemas.microsoft.com/office/powerpoint/2010/main" val="1549647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smtClean="0"/>
              <a:t>Hallazgos</a:t>
            </a:r>
            <a:endParaRPr lang="es-SV" dirty="0"/>
          </a:p>
        </p:txBody>
      </p:sp>
      <p:sp>
        <p:nvSpPr>
          <p:cNvPr id="3" name="2 Marcador de contenido"/>
          <p:cNvSpPr>
            <a:spLocks noGrp="1"/>
          </p:cNvSpPr>
          <p:nvPr>
            <p:ph sz="quarter" idx="1"/>
          </p:nvPr>
        </p:nvSpPr>
        <p:spPr>
          <a:xfrm>
            <a:off x="323528" y="1447800"/>
            <a:ext cx="8568952" cy="4572000"/>
          </a:xfrm>
        </p:spPr>
        <p:txBody>
          <a:bodyPr>
            <a:normAutofit/>
          </a:bodyPr>
          <a:lstStyle/>
          <a:p>
            <a:r>
              <a:rPr lang="es-SV" dirty="0" smtClean="0"/>
              <a:t>12 entidades (14.8%) no tienen ninguna información reservada.</a:t>
            </a:r>
          </a:p>
          <a:p>
            <a:r>
              <a:rPr lang="es-SV" dirty="0" smtClean="0"/>
              <a:t>22 entidades (27.2%) tienen entre 1 y 10 reservas.</a:t>
            </a:r>
          </a:p>
          <a:p>
            <a:r>
              <a:rPr lang="es-SV" dirty="0" smtClean="0"/>
              <a:t>34 entidades (42.0%) tienen entre 11 y 100 reservas</a:t>
            </a:r>
          </a:p>
          <a:p>
            <a:r>
              <a:rPr lang="es-SV" dirty="0" smtClean="0"/>
              <a:t>13 entidades (16.0%) tienen más de 100 reservas.</a:t>
            </a:r>
            <a:endParaRPr lang="es-SV"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 y="6264695"/>
            <a:ext cx="9217024" cy="620689"/>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Tree>
    <p:extLst>
      <p:ext uri="{BB962C8B-B14F-4D97-AF65-F5344CB8AC3E}">
        <p14:creationId xmlns:p14="http://schemas.microsoft.com/office/powerpoint/2010/main" val="1813474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smtClean="0"/>
              <a:t>Histograma</a:t>
            </a:r>
            <a:endParaRPr lang="es-SV" dirty="0"/>
          </a:p>
        </p:txBody>
      </p:sp>
      <p:sp>
        <p:nvSpPr>
          <p:cNvPr id="4" name="AutoShape 2" descr="data:image/png;base64,iVBORw0KGgoAAAANSUhEUgAAAXQAAAEACAYAAACj0I2EAAAABHNCSVQICAgIfAhkiAAAAAlwSFlzAAALEgAACxIB0t1+/AAAEQxJREFUeJzt3X2MZXddx/H3Z7tYKStrBbtFazug8pBGGKpWtDEOUKCgkUqMCkSpouEPgSrB2KIyW0KC/GENRvlDgXYl4hNaWghI27RXLQYodtfd0geJddkW2AFSrG4h1dKvf9yz69jOdu7jnMtv36/kZs4999z7++yZu5+58zv33ElVIUn6xret7wCSpNmw0CWpERa6JDXCQpekRljoktQIC12SGrFpoSc5OcknkuxNciDJard+Nck9SW7pLhfMP64k6XgyyvvQk5xSVV9NchLwMeD1wIuB/6qqy+ecUZI0gpGmXKrqq93iycB24OhPgcwjlCRpfCMVepJtSfYCh4Hrqurm7qbXJtmX5F1Jds4tpSRpUyNNuRzbOHk8cBXwOuBLwJerqpK8FXhSVb16PjElSZsZq9ABkvwOcP/6ufMkZwEfrKpnbrC9HxYjSROoqrGmtUd5l8sTj06nJHks8ALgjiSnr9vsZcCtjxJqoS6rq6u9Z/hGyLSoucxkphMh1yS2j7DNk4A9SbYx/AHwl1X14SR/mmQZeAg4CLxmogSSpJnYtNCr6gBwzgbrf2EuiSRJEzkhzxRdWVnpO8IjLGImWMxcZhqNmUa3qLnGNfZB0bEHSGreY0hSa5JQsz4oKkn6xmChS1IjLHRJaoSFLkmNsNAlqREWuiQ1wkKXpEZY6JLUCAtdkhphoUtSIyx0SWqEhS5JjRjl89Cn9rY/eNtWDLOhZz39WbzkhS/pbXxJ2ipbUuhf3PXFrRjmEb72X1/jgf0PWOiSTghbUug7d+3cimEe4aTHnAT/0cvQkrTlnEOXpEZY6JLUCAtdkhphoUtSIyx0SWqEhS5Jjdi00JOcnOQTSfYmOZBktVt/apJrk9yZ5KNJ+nlvoiQJGKHQq+oB4LlV9WxgGXhxknOBS4Drq+ppwA3ApXNNKkl6VCNNuVTVV7vFkxmejFTAS4E93fo9wIUzTydJGtlIhZ5kW5K9wGHguqq6GdhVVWsAVXUYOG1+MSVJmxnp1P+qegh4dpLHA1clOZvhq/T/t9nx7j+4cnBseWl5iaXlpbGDSlLLBoMBg8FgqsdI1XF7eOM7JL8DfBX4ZWClqtaSnA7cWFXP2GD7Wr1xdaqQkzpy7xF23LWD3W/c3cv4kjSpJFRVxrnPKO9yeeLRd7AkeSzwAuB24Brgom6zVwFXj5VWkjRTo0y5PAnYk2Qbwx8Af1lVH07yceCvkvwS8FngZ+aYU5K0iU0LvaoOAOdssP5e4Px5hJIkjc8zRSWpERa6JDXCQpekRljoktQIC12SGmGhS1IjLHRJaoSFLkmNsNAlqREWuiQ1wkKXpEZY6JLUCAtdkhphoUtSIyx0SWqEhS5JjbDQJakRFrokNcJCl6RGWOiS1AgLXZIaYaFLUiMsdElqxKaFnuSMJDck+XSSA0le161fTXJPklu6ywXzjytJOp7tI2zzIPCGqtqXZAfwz0mu6267vKoun188SdKoNi30qjoMHO6WjyS5HfjO7ubMMZskaQxjzaEnWQKWgU90q16bZF+SdyXZOeNskqQxjDLlAkA33fJ+4OLulfo7gbdUVSV5K3A58OqN7ju4cnBseWl5iaXlpWkyS1JzBoMBg8FgqsdIVW2+UbId+BDwkap6xwa3nwV8sKqeucFttXrj6lQhJ3Xk3iPsuGsHu9+4u5fxJWlSSaiqsaa1R51yeQ9w2/oyT3L6uttfBtw6zsCSpNnadMolyXnAK4EDSfYCBbwJeEWSZeAh4CDwmjnmlCRtYpR3uXwMOGmDm/5u9nEkSZPyTFFJaoSFLkmNsNAlqREWuiQ1wkKXpEZY6JLUCAtdkhphoUtSIyx0SWqEhS5JjbDQJakRFrokNcJCl6RGWOiS1AgLXZIaYaFLUiMsdElqhIUuSY2w0CWpERa6JDXCQpekRljoktQIC12SGrFpoSc5I8kNST6d5ECS13frT01ybZI7k3w0yc75x5UkHc8or9AfBN5QVWcDPwz8apKnA5cA11fV04AbgEvnF1OStJlNC72qDlfVvm75CHA7cAbwUmBPt9ke4MJ5hZQkbW6sOfQkS8Ay8HFgV1WtwbD0gdNmHU6SNLrto26YZAfwfuDiqjqSpB62ycOvHzO4cnBseWl5iaXlpfFSSlLjBoMBg8FgqsdI1XF7+P82SrYDHwI+UlXv6NbdDqxU1VqS04Ebq+oZG9y3Vm9cnSrkpI7ce4Qdd+1g9xt39zK+JE0qCVWVce4z6pTLe4DbjpZ55xrgom75VcDV4wwsSZqtTadckpwHvBI4kGQvw6mVNwFvB/4qyS8BnwV+Zp5BJUmPbtNCr6qPAScd5+bzZxtHkjQpzxSVpEZY6JLUCAtdkhphoUtSIyx0SWqEhS5JjbDQJakRFrokNcJCl6RGWOiS1AgLXZIaYaFLUiMsdElqhIUuSY2w0CWpERa6JDXCQpekRljoktQIC12SGmGhS1IjLHRJaoSFLkmNsNAlqRGbFnqSdydZS7J/3brVJPckuaW7XDDfmJKkzYzyCv0K4EUbrL+8qs7pLn8341ySpDFtWuhVdRPwlQ1uyuzjSJImNc0c+muT7EvyriQ7Z5ZIkjSR7RPe753AW6qqkrwVuBx49fE2Hlw5OLa8tLzE0vLShMNKUpsGgwGDwWCqx0hVbb5Rchbwwap65ji3dbfX6o2rU4Wc1JF7j7Djrh3sfuPuXsaXpEkloarGmtoedcolrJszT3L6utteBtw6zqCSpNnbdMolyfuAFeAJSQ4Bq8BzkywDDwEHgdfMMaMkaQSbFnpVvWKD1VfMIYskaQqeKSpJjbDQJakRFrokNcJCl6RGWOiS1AgLXZIaYaFLUiMsdElqhIUuSY2w0CWpERa6JDXCQpekRljoktQIC12SGmGhS1IjLHRJaoSFLkmNsNAlqREWuiQ1wkKXpEZY6JLUCAtdkhphoUtSIzYt9CTvTrKWZP+6dacmuTbJnUk+mmTnfGNKkjYzyiv0K4AXPWzdJcD1VfU04Abg0lkHkySNZ9NCr6qbgK88bPVLgT3d8h7gwhnnkiSNadI59NOqag2gqg4Dp80ukiRpEttn9Dj1aDcOrhwcW15aXmJpeWlGw0pSGwaDAYPBYKrHmLTQ15Lsqqq1JKcDX3y0jVcuWplwGEk6MaysrLCysnLs+mWXXTb2Y4w65ZLuctQ1wEXd8quAq8ceWZI0U6O8bfF9wD8BT01yKMkvAr8LvCDJncDzu+uSpB5tOuVSVa84zk3nzziLJGkKnikqSY2w0CWpERa6JDXCQpekRljoktQIC12SGmGhS1IjLHRJasSsPpxLj+LNb3szh9YO9Tb+mbvO5C2XvqW38SVtDQt9CxxaO8TShUu9jX/wAwd7G1vS1nHKRZIaYaFLUiMsdElqhIUuSY2w0CWpERa6JDXCQpekRljoktQIC12SGmGhS1IjLHRJakTzn+Vy49/fyMF7DvaaYe/+vb1+loukE0PzhX7f1+7rvUxv+uRNvY4v6cQwVaEnOQjcBzwE/E9VnTuLUJKk8U37Cv0hYKWqvjKLMJKkyU17UDQzeAxJ0gxMW8YFXJfk5iS/MotAkqTJTDvlcl5VfSHJtzMs9tur6hFHAAdXDo4tLy0vsbS8NOWwGsfefXu56Ncu6m38uz5zF0/53qf0Nj74Z/i0+AaDAYPBYKrHmKrQq+oL3dcvJbkKOBd4RKGvXLQyzTCa0v3/fX+v7/S56U038bwLn9fb+OCf4dPiW1lZYWVl5dj1yy67bOzHmHjKJckpSXZ0y48DXgjcOunjSZKmM80r9F3AVUmqe5w/q6prZxNLkjSuiQu9qv4dWJ5hFknSFHzLoSQ1wkKXpEZY6JLUCAtdkhphoUtSIyx0SWqEhS5JjbDQJakRzf/FImkRvPltb+bQ2qHexl+EDydzH8yfhS5tgUNrh3r9gLRF+HAy98H8OeUiSY2w0CWpERa6JDXCQpekRnhQVCeEvv8M3979e3s9INj3vx/cBzD/d9pY6Doh9P5n+D75iL/MuKX6/veD+wDm/04bp1wkqREWuiQ1wkKXpEZY6JLUCAtdkhphoUtSI6Yq9CQXJLkjyb8m+c1ZhZIkjW/iQk+yDfhD4EXA2cDLkzx9VsHm6eC+g31HeIRFzASLmctMozHT6BY117imeYV+LvCZqvpsVf0P8BfAS2cTa74W8Zu3iJlgMXOZaTRmGt2i5hrXNIX+ncDd667f062TJPVgS079v/umuzffaA4e/O8H2bbN476STgypqsnumDwH2F1VF3TXLwGqqt7+sO0mG0CSTnBVlXG2n6bQTwLuBJ4PfAH4JPDyqrp9ogeUJE1l4imXqvp6ktcC1zKci3+3ZS5J/Zn4FbokabHM7Yjhopx0lOTdSdaS7F+37tQk1ya5M8lHk+zc4kxnJLkhyaeTHEjy+r5zJTk5ySeS7O0yrfadaV22bUluSXLNImRKcjDJv3T76pOLkKnLsDPJXye5vXtu/VDPz6mndvvolu7rfUle3/e+SvLrSW5Nsj/JnyX5pgXIdHH3/26qPphLoS/YSUdXdDnWuwS4vqqeBtwAXLrFmR4E3lBVZwM/DPxqt396y1VVDwDPrapnA8vAi5Oc22emdS4Gblt3ve9MDwErVfXsqjp3QTIBvAP4cFU9A3gWcEefuarqX7t9dA7w/cD9wFV9ZkryHcDrgHOq6pkMp51f3nOms4FXAz/A8P/eTyT57okyVdXML8BzgI+su34J8JvzGGvEPGcB+9ddvwPY1S2fDtzRV7YuwweA8xclF3AK8CngB/vOBJwBXAesANcswvcP+HfgCQ9b13emxwP/tsH6RXlOvRD4x74zAd8BfBY4lWGZX9P3/z3gp4E/WXf9t4HfAG4fN9O8plwW/aSj06pqDaCqDgOn9RUkyRLDn8ofZ/jN6y1XN7WxFzgMXFdVN/edCfh9hk/u9Qd7+s5UwHVJbk7yywuS6cnAl5Nc0U1x/HGSUxYg11E/C7yvW+4tU1V9Hvg94BDwOeC+qrq+z0zArcCPdlMspwAvAb5rkkyedTPUy5HhJDuA9wMXV9WRDXJsaa6qeqiGUy5nAOd2vwr2linJjwNrVbUPeLT342719++8Gk4jvIThdNmPbpBhqzNtB84B/qjLdj/D34z7zkWSxwA/Cfz1cTJs5XPqWxl+RMlZDF+tPy7JK/vMVFV3AG9n+Jvoh4G9wNc32nSzx5pXoX8OOHPd9TO6dYtiLckugCSnA1/c6gBJtjMs8/dW1dWLkgugqv4TGAAX9JzpPOAnk9wF/DnwvCTvBQ73uZ+q6gvd1y8xnC47l/6/d/cAd1fVp7rrf8Ow4PvOBfBi4J+r6svd9T4znQ/cVVX3VtXXGc7p/0jPmaiqK6rqB6pqBfgPhuf4jJ1pXoV+M/A9Sc5K8k3AzzGcq+pL+P+v8K4BLuqWXwVc/fA7bIH3ALdV1TvWrestV5InHj2KnuSxwAsYzuH1lqmq3lRVZ1bVUxg+h26oqp8HPthXpiSndL9ZkeRxDOeGD9Dzc6r71fzuJE/tVj0f+HTfuTovZ/gD+ag+Mx0CnpPkm5OE4X66redMJPn27uuZwE8xnJ4aP9McJ/ovYPhT5jPAJVt1gGGDHO8DPg88wPCb+YsMD4hc3+W7FvjWLc50HsNfqfYx/PXqlm5/fVtfuYDv63LsA/YDv9Wt7y3Tw/L9GP93ULTP/fTkdd+3A0ef24uwnxi+s+XmLt/fAjv7zsXwAPuXgG9Zt67vTKsMX6zsB/YAj1mATP/AcC59L8N3UE20nzyxSJIa4UFRSWqEhS5JjbDQJakRFrokNcJCl6RGWOiS1AgLXZIaYaFLUiP+F3FNzS1RqV2TAAAAAElFTkSuQmCC"/>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SV"/>
          </a:p>
        </p:txBody>
      </p:sp>
      <p:sp>
        <p:nvSpPr>
          <p:cNvPr id="5" name="AutoShape 4" descr="data:image/png;base64,iVBORw0KGgoAAAANSUhEUgAAAXQAAAEACAYAAACj0I2EAAAABHNCSVQICAgIfAhkiAAAAAlwSFlzAAALEgAACxIB0t1+/AAAEQxJREFUeJzt3X2MZXddx/H3Z7tYKStrBbtFazug8pBGGKpWtDEOUKCgkUqMCkSpouEPgSrB2KIyW0KC/GENRvlDgXYl4hNaWghI27RXLQYodtfd0geJddkW2AFSrG4h1dKvf9yz69jOdu7jnMtv36/kZs4999z7++yZu5+58zv33ElVIUn6xret7wCSpNmw0CWpERa6JDXCQpekRljoktQIC12SGrFpoSc5OcknkuxNciDJard+Nck9SW7pLhfMP64k6XgyyvvQk5xSVV9NchLwMeD1wIuB/6qqy+ecUZI0gpGmXKrqq93iycB24OhPgcwjlCRpfCMVepJtSfYCh4Hrqurm7qbXJtmX5F1Jds4tpSRpUyNNuRzbOHk8cBXwOuBLwJerqpK8FXhSVb16PjElSZsZq9ABkvwOcP/6ufMkZwEfrKpnbrC9HxYjSROoqrGmtUd5l8sTj06nJHks8ALgjiSnr9vsZcCtjxJqoS6rq6u9Z/hGyLSoucxkphMh1yS2j7DNk4A9SbYx/AHwl1X14SR/mmQZeAg4CLxmogSSpJnYtNCr6gBwzgbrf2EuiSRJEzkhzxRdWVnpO8IjLGImWMxcZhqNmUa3qLnGNfZB0bEHSGreY0hSa5JQsz4oKkn6xmChS1IjLHRJaoSFLkmNsNAlqREWuiQ1wkKXpEZY6JLUCAtdkhphoUtSIyx0SWqEhS5JjRjl89Cn9rY/eNtWDLOhZz39WbzkhS/pbXxJ2ipbUuhf3PXFrRjmEb72X1/jgf0PWOiSTghbUug7d+3cimEe4aTHnAT/0cvQkrTlnEOXpEZY6JLUCAtdkhphoUtSIyx0SWqEhS5Jjdi00JOcnOQTSfYmOZBktVt/apJrk9yZ5KNJ+nlvoiQJGKHQq+oB4LlV9WxgGXhxknOBS4Drq+ppwA3ApXNNKkl6VCNNuVTVV7vFkxmejFTAS4E93fo9wIUzTydJGtlIhZ5kW5K9wGHguqq6GdhVVWsAVXUYOG1+MSVJmxnp1P+qegh4dpLHA1clOZvhq/T/t9nx7j+4cnBseWl5iaXlpbGDSlLLBoMBg8FgqsdI1XF7eOM7JL8DfBX4ZWClqtaSnA7cWFXP2GD7Wr1xdaqQkzpy7xF23LWD3W/c3cv4kjSpJFRVxrnPKO9yeeLRd7AkeSzwAuB24Brgom6zVwFXj5VWkjRTo0y5PAnYk2Qbwx8Af1lVH07yceCvkvwS8FngZ+aYU5K0iU0LvaoOAOdssP5e4Px5hJIkjc8zRSWpERa6JDXCQpekRljoktQIC12SGmGhS1IjLHRJaoSFLkmNsNAlqREWuiQ1wkKXpEZY6JLUCAtdkhphoUtSIyx0SWqEhS5JjbDQJakRFrokNcJCl6RGWOiS1AgLXZIaYaFLUiMsdElqxKaFnuSMJDck+XSSA0le161fTXJPklu6ywXzjytJOp7tI2zzIPCGqtqXZAfwz0mu6267vKoun188SdKoNi30qjoMHO6WjyS5HfjO7ubMMZskaQxjzaEnWQKWgU90q16bZF+SdyXZOeNskqQxjDLlAkA33fJ+4OLulfo7gbdUVSV5K3A58OqN7ju4cnBseWl5iaXlpWkyS1JzBoMBg8FgqsdIVW2+UbId+BDwkap6xwa3nwV8sKqeucFttXrj6lQhJ3Xk3iPsuGsHu9+4u5fxJWlSSaiqsaa1R51yeQ9w2/oyT3L6uttfBtw6zsCSpNnadMolyXnAK4EDSfYCBbwJeEWSZeAh4CDwmjnmlCRtYpR3uXwMOGmDm/5u9nEkSZPyTFFJaoSFLkmNsNAlqREWuiQ1wkKXpEZY6JLUCAtdkhphoUtSIyx0SWqEhS5JjbDQJakRFrokNcJCl6RGWOiS1AgLXZIaYaFLUiMsdElqhIUuSY2w0CWpERa6JDXCQpekRljoktQIC12SGrFpoSc5I8kNST6d5ECS13frT01ybZI7k3w0yc75x5UkHc8or9AfBN5QVWcDPwz8apKnA5cA11fV04AbgEvnF1OStJlNC72qDlfVvm75CHA7cAbwUmBPt9ke4MJ5hZQkbW6sOfQkS8Ay8HFgV1WtwbD0gdNmHU6SNLrto26YZAfwfuDiqjqSpB62ycOvHzO4cnBseWl5iaXlpfFSSlLjBoMBg8FgqsdI1XF7+P82SrYDHwI+UlXv6NbdDqxU1VqS04Ebq+oZG9y3Vm9cnSrkpI7ce4Qdd+1g9xt39zK+JE0qCVWVce4z6pTLe4DbjpZ55xrgom75VcDV4wwsSZqtTadckpwHvBI4kGQvw6mVNwFvB/4qyS8BnwV+Zp5BJUmPbtNCr6qPAScd5+bzZxtHkjQpzxSVpEZY6JLUCAtdkhphoUtSIyx0SWqEhS5JjbDQJakRFrokNcJCl6RGWOiS1AgLXZIaYaFLUiMsdElqhIUuSY2w0CWpERa6JDXCQpekRljoktQIC12SGmGhS1IjLHRJaoSFLkmNsNAlqRGbFnqSdydZS7J/3brVJPckuaW7XDDfmJKkzYzyCv0K4EUbrL+8qs7pLn8341ySpDFtWuhVdRPwlQ1uyuzjSJImNc0c+muT7EvyriQ7Z5ZIkjSR7RPe753AW6qqkrwVuBx49fE2Hlw5OLa8tLzE0vLShMNKUpsGgwGDwWCqx0hVbb5Rchbwwap65ji3dbfX6o2rU4Wc1JF7j7Djrh3sfuPuXsaXpEkloarGmtoedcolrJszT3L6utteBtw6zqCSpNnbdMolyfuAFeAJSQ4Bq8BzkywDDwEHgdfMMaMkaQSbFnpVvWKD1VfMIYskaQqeKSpJjbDQJakRFrokNcJCl6RGWOiS1AgLXZIaYaFLUiMsdElqhIUuSY2w0CWpERa6JDXCQpekRljoktQIC12SGmGhS1IjLHRJaoSFLkmNsNAlqREWuiQ1wkKXpEZY6JLUCAtdkhphoUtSIzYt9CTvTrKWZP+6dacmuTbJnUk+mmTnfGNKkjYzyiv0K4AXPWzdJcD1VfU04Abg0lkHkySNZ9NCr6qbgK88bPVLgT3d8h7gwhnnkiSNadI59NOqag2gqg4Dp80ukiRpEttn9Dj1aDcOrhwcW15aXmJpeWlGw0pSGwaDAYPBYKrHmLTQ15Lsqqq1JKcDX3y0jVcuWplwGEk6MaysrLCysnLs+mWXXTb2Y4w65ZLuctQ1wEXd8quAq8ceWZI0U6O8bfF9wD8BT01yKMkvAr8LvCDJncDzu+uSpB5tOuVSVa84zk3nzziLJGkKnikqSY2w0CWpERa6JDXCQpekRljoktQIC12SGmGhS1IjLHRJasSsPpxLj+LNb3szh9YO9Tb+mbvO5C2XvqW38SVtDQt9CxxaO8TShUu9jX/wAwd7G1vS1nHKRZIaYaFLUiMsdElqhIUuSY2w0CWpERa6JDXCQpekRljoktQIC12SGmGhS1IjLHRJakTzn+Vy49/fyMF7DvaaYe/+vb1+loukE0PzhX7f1+7rvUxv+uRNvY4v6cQwVaEnOQjcBzwE/E9VnTuLUJKk8U37Cv0hYKWqvjKLMJKkyU17UDQzeAxJ0gxMW8YFXJfk5iS/MotAkqTJTDvlcl5VfSHJtzMs9tur6hFHAAdXDo4tLy0vsbS8NOWwGsfefXu56Ncu6m38uz5zF0/53qf0Nj74Z/i0+AaDAYPBYKrHmKrQq+oL3dcvJbkKOBd4RKGvXLQyzTCa0v3/fX+v7/S56U038bwLn9fb+OCf4dPiW1lZYWVl5dj1yy67bOzHmHjKJckpSXZ0y48DXgjcOunjSZKmM80r9F3AVUmqe5w/q6prZxNLkjSuiQu9qv4dWJ5hFknSFHzLoSQ1wkKXpEZY6JLUCAtdkhphoUtSIyx0SWqEhS5JjbDQJakRzf/FImkRvPltb+bQ2qHexl+EDydzH8yfhS5tgUNrh3r9gLRF+HAy98H8OeUiSY2w0CWpERa6JDXCQpekRnhQVCeEvv8M3979e3s9INj3vx/cBzD/d9pY6Doh9P5n+D75iL/MuKX6/veD+wDm/04bp1wkqREWuiQ1wkKXpEZY6JLUCAtdkhphoUtSI6Yq9CQXJLkjyb8m+c1ZhZIkjW/iQk+yDfhD4EXA2cDLkzx9VsHm6eC+g31HeIRFzASLmctMozHT6BY117imeYV+LvCZqvpsVf0P8BfAS2cTa74W8Zu3iJlgMXOZaTRmGt2i5hrXNIX+ncDd667f062TJPVgS079v/umuzffaA4e/O8H2bbN476STgypqsnumDwH2F1VF3TXLwGqqt7+sO0mG0CSTnBVlXG2n6bQTwLuBJ4PfAH4JPDyqrp9ogeUJE1l4imXqvp6ktcC1zKci3+3ZS5J/Zn4FbokabHM7Yjhopx0lOTdSdaS7F+37tQk1ya5M8lHk+zc4kxnJLkhyaeTHEjy+r5zJTk5ySeS7O0yrfadaV22bUluSXLNImRKcjDJv3T76pOLkKnLsDPJXye5vXtu/VDPz6mndvvolu7rfUle3/e+SvLrSW5Nsj/JnyX5pgXIdHH3/26qPphLoS/YSUdXdDnWuwS4vqqeBtwAXLrFmR4E3lBVZwM/DPxqt396y1VVDwDPrapnA8vAi5Oc22emdS4Gblt3ve9MDwErVfXsqjp3QTIBvAP4cFU9A3gWcEefuarqX7t9dA7w/cD9wFV9ZkryHcDrgHOq6pkMp51f3nOms4FXAz/A8P/eTyT57okyVdXML8BzgI+su34J8JvzGGvEPGcB+9ddvwPY1S2fDtzRV7YuwweA8xclF3AK8CngB/vOBJwBXAesANcswvcP+HfgCQ9b13emxwP/tsH6RXlOvRD4x74zAd8BfBY4lWGZX9P3/z3gp4E/WXf9t4HfAG4fN9O8plwW/aSj06pqDaCqDgOn9RUkyRLDn8ofZ/jN6y1XN7WxFzgMXFdVN/edCfh9hk/u9Qd7+s5UwHVJbk7yywuS6cnAl5Nc0U1x/HGSUxYg11E/C7yvW+4tU1V9Hvg94BDwOeC+qrq+z0zArcCPdlMspwAvAb5rkkyedTPUy5HhJDuA9wMXV9WRDXJsaa6qeqiGUy5nAOd2vwr2linJjwNrVbUPeLT342719++8Gk4jvIThdNmPbpBhqzNtB84B/qjLdj/D34z7zkWSxwA/Cfz1cTJs5XPqWxl+RMlZDF+tPy7JK/vMVFV3AG9n+Jvoh4G9wNc32nSzx5pXoX8OOHPd9TO6dYtiLckugCSnA1/c6gBJtjMs8/dW1dWLkgugqv4TGAAX9JzpPOAnk9wF/DnwvCTvBQ73uZ+q6gvd1y8xnC47l/6/d/cAd1fVp7rrf8Ow4PvOBfBi4J+r6svd9T4znQ/cVVX3VtXXGc7p/0jPmaiqK6rqB6pqBfgPhuf4jJ1pXoV+M/A9Sc5K8k3AzzGcq+pL+P+v8K4BLuqWXwVc/fA7bIH3ALdV1TvWrestV5InHj2KnuSxwAsYzuH1lqmq3lRVZ1bVUxg+h26oqp8HPthXpiSndL9ZkeRxDOeGD9Dzc6r71fzuJE/tVj0f+HTfuTovZ/gD+ag+Mx0CnpPkm5OE4X66redMJPn27uuZwE8xnJ4aP9McJ/ovYPhT5jPAJVt1gGGDHO8DPg88wPCb+YsMD4hc3+W7FvjWLc50HsNfqfYx/PXqlm5/fVtfuYDv63LsA/YDv9Wt7y3Tw/L9GP93ULTP/fTkdd+3A0ef24uwnxi+s+XmLt/fAjv7zsXwAPuXgG9Zt67vTKsMX6zsB/YAj1mATP/AcC59L8N3UE20nzyxSJIa4UFRSWqEhS5JjbDQJakRFrokNcJCl6RGWOiS1AgLXZIaYaFLUiP+F3FNzS1RqV2TAAAAAElFTkSuQmCC"/>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SV"/>
          </a:p>
        </p:txBody>
      </p:sp>
      <p:sp>
        <p:nvSpPr>
          <p:cNvPr id="3" name="AutoShape 2" descr="data:image/png;base64,iVBORw0KGgoAAAANSUhEUgAAAW0AAAEACAYAAAB4ayemAAAABHNCSVQICAgIfAhkiAAAAAlwSFlzAAALEgAACxIB0t1+/AAADtdJREFUeJzt3VuMXVd9x/Hvz7GIoBQTSmNHpMYVkICQkHGriIqHnohbIiHFDRXiohJD2uaBcBEvtZGIxxYS5SWCCtGKEhKDoICQcgEBcaL0VEoqQkps4oBxU6mTIRQPVE1RaSpu+fdhts0wPjPnzMw5mVkz34+05X3WXvvs/6w5/mnP2nvPpKqQJLVhy1oXIEkanaEtSQ0xtCWpIYa2JDXE0JakhhjaktSQoaGd5Pwk9yc5luREkoNd+8EkjyV5sFuumHy5krS5ZZT7tJM8o6qeSHIecB/wbuBK4H+q6sYJ1yhJ6ow0PVJVT3Sr5wNbgTNJn0kUJUkabKTQTrIlyTHgNHBXVT3Qbbo+yfEkn0yybWJVSpKAEadHznZOngXcCrwL+DHwn1VVST4IXFRV106mTEkSLDO0AZJ8APjf+XPZSZ4PfLmqXjagv7/cRJJWoKrOmYIe5e6R556Z+kjydOA1wPeS7JjX7Wrg4SUOvO6XgwcPrnkNG2lxPB3L9bq0Mp6L2TostIGLgCNJtnQh/4Wq+mqSTyfZDTwJTAPXjfBekqRVGBraVXUC2DOg/W0TqUiStCifiOz0er21LmFDcTzHx7Ecr9bHc9kXIpd9gKQmfQxJ2miSUAMuRI4ypy1tWjd86AZmZmfWuox1Yef2nRw+cHity9j0DG1pCTOzM+zau2uty1gXpm+bXusShHPaktQUQ1uSGmJoS1JDDG1JaoihLUkNMbQlqSGGtiQ1xNCWpIYY2pLUEENbkhpiaEtSQwxtSWqIoS1JDTG0JakhhrYkNcTQlqSGGNqS1BBDW5IaYmhLUkOGhnaS85Pcn+RYkhNJDnbtFyQ5muRUkjuTbJt8uZK0uQ0N7ar6GXB5Vb0c2A1cmeQyYD9wd1VdCtwDHJhopZKk0aZHquqJbvV85v6CewFXAUe69iPA3rFXJ0n6DSOFdpItSY4Bp4G7quoBYHtVzQJU1WngwsmVKUmCubPmoarqSeDlSZ4F3Jrkpcydbf9Gt8X2n5qaOrve6/Xo9XrLLlSSNrJ+v0+/3x/aL1WLZu3gHZIPAE8Afw70qmo2yQ7gH6vqJQP613KPIa0X+967j117d611GevC9G3T3PKRW9a6jE0jCVWVhe2j3D3y3DN3hiR5OvAa4CRwB7Cv63YNcPvYqpUkDTTK9MhFwJEkW5gL+S9U1VeTfAP4YpJ3AI8Cb5xgnZIkRgjtqjoB7BnQ/l/AqydRlCRpMJ+IlKSGGNqS1BBDW5IaYmhLUkMMbUlqiKEtSQ0xtCWpIYa2JDXE0JakhhjaktQQQ1uSGmJoS1JDDG1JaoihLUkNMbQlqSGGtiQ1xNCWpIYY2pLUEENbkhpiaEtSQwxtSWqIoS1JDTG0JakhQ0M7ycVJ7knynSQnkryraz+Y5LEkD3bLFZMvV5I2t60j9Pkl8L6qOp7kmcC3ktzVbbuxqm6cXHmSpPmGhnZVnQZOd+s/TXISeF63OROsTZK0wLLmtJPsAnYD93dN1yc5nuSTSbaNuTZJ0gKjTI8A0E2NfAl4T3fG/XHgcFVVkg8CNwLXDtp3amrq7Hqv16PX662mZknacPr9Pv1+f2i/VNXwTslW4CvA16rqowO2Px/4clW9bMC2GuUY0nq077372LV311qXsS5M3zbNLR+5Za3L2DSSUFXnTEGPOj3yKeC78wM7yY55268GHl5diZKkYYZOjyR5JfBW4ESSY0AB7wfekmQ38CQwDVw3wTolSYx298h9wHkDNn19/OVIkpbiE5GS1BBDW5IaYmhLUkMMbUlqiKEtSQ0xtCWpIYa2JDXE0JakhhjaktQQQ1uSGmJoS1JDDG1JaoihLUkNMbQlqSGGtiQ1ZOS/Eak23PChG5iZnVnrMtaFndt3cvjA4bUuQxorQ3uDmZmd8W8adqZvm17rEqSxc3pEkhpiaEtSQwxtSWqIoS1JDTG0JakhhrYkNWRoaCe5OMk9Sb6T5ESSd3ftFyQ5muRUkjuTbJt8uZK0uY1ypv1L4H1V9VLgj4B3JnkxsB+4u6ouBe4BDkyuTEkSjBDaVXW6qo536z8FTgIXA1cBR7puR4C9kypSkjRnWXPaSXYBu4FvANurahbmgh24cNzFSZJ+08iPsSd5JvAl4D1V9dMktaDLwtdnTU1NnV3v9Xr0er3lVSlJG1y/36ff7w/tN1JoJ9nKXGB/pqpu75pnk2yvqtkkO4AfLbb//NCWJJ1r4QntoUOHBvYbdXrkU8B3q+qj89ruAPZ169cAty/cSZI0XkPPtJO8EngrcCLJMeamQd4PfBj4YpJ3AI8Cb5xkoZKkEUK7qu4Dzltk86vHW44kaSk+ESlJDTG0JakhhrYkNcTQlqSGGNqS1BBDW5IaYmhLUkMMbUlqiKEtSQ0xtCWpIYa2JDXE0JakhhjaktQQQ1uSGmJoS1JDDG1JaoihLUkNMbQlqSGGtiQ1xNCWpIYY2pLUEENbkhpiaEtSQ4aGdpKbkswmeWhe28EkjyV5sFuumGyZkiQY7Uz7ZuB1A9pvrKo93fL1MdclSRpgaGhX1b3A4wM2ZfzlSJKWspo57euTHE/yySTbxlaRJGlRW1e438eBw1VVST4I3Ahcu1jnqamps+u9Xo9er7fCw0rSxtTv9+n3+0P7rSi0q+rH817+PfDlpfrPD21J0rkWntAeOnRoYL9Rp0fCvDnsJDvmbbsaeHjZFUqSlm3omXaSzwE94HeSzAAHgcuT7AaeBKaB6yZYoySpMzS0q+otA5pvnkAtkqQhfCJSkhpiaEtSQwxtSWqIoS1JDTG0JakhhrYkNcTQlqSGGNqS1JCV/sIoSVqWGz50AzOzM2tdxrqwc/tODh84vKJ9DW1JT4mZ2Rl27d211mWsC9O3Ta94X6dHJKkhhrYkNcTQlqSGGNqS1JA1vxDpFeVfW80VZUmbw5qHtleUf201V5QlbQ5Oj0hSQwxtSWqIoS1JDTG0JakhhrYkNcTQlqSGGNqS1JChoZ3kpiSzSR6a13ZBkqNJTiW5M8m2yZYpSYLRzrRvBl63oG0/cHdVXQrcAxwYd2GSpHMNDe2quhd4fEHzVcCRbv0IsHfMdUmSBljpnPaFVTULUFWngQvHV5IkaTHj+t0jtdTGqamps+u9Xo9erzemw0rSxtDv9+n3+0P7rTS0Z5Nsr6rZJDuAHy3VeX5oS5LOtfCE9tChQwP7jTo9km454w5gX7d+DXD7cguUJC3fKLf8fQ74Z+CSJDNJ3g78NfCaJKeAV3WvJUkTNnR6pKressimV4+5FknSED4RKUkNMbQlqSGGtiQ1xNCWpIYY2pLUEENbkhpiaEtSQwxtSWqIoS1JDTG0JakhhrYkNcTQlqSGGNqS1BBDW5IaYmhLUkMMbUlqiKEtSQ0xtCWpIYa2JDXE0JakhhjaktQQQ1uSGmJoS1JDtq5m5yTTwE+AJ4FfVNVl4yhKkjTYqkKbubDuVdXj4yhGkrS01U6PZAzvIUka0WoDt4C7kjyQ5C/GUZAkaXGrnR55ZVX9MMnvMhfeJ6vq3oWdpqamzq73ej16vd4qDytJG0u/36ff7w/tt6rQrqofdv/+OMmtwGXAkqEtSTrXwhPaQ4cODey34umRJM9I8sxu/beA1wIPr/T9JEnDreZMeztwa5Lq3uezVXV0PGVJkgZZcWhX1b8Du8dYiyRpCG/Xk6SGGNqS1BBDW5IaYmhLUkMMbUlqiKEtSQ0xtCWpIYa2JDXE0JakhhjaktQQQ1uSGmJoS1JDDG1JaoihLUkNMbQlqSGGtiQ1xNCWpIYY2pLUEENbkhpiaEtSQwxtSWqIoS1JDVlVaCe5Isn3kvxrkr8aV1GSpMFWHNpJtgAfA14HvBR4c5IXj6uwp9r08em1LmFDcTzHx7Ecr9bHczVn2pcBj1TVo1X1C+DzwFXjKeup1/o3cr1xPMfHsRyv1sdzNaH9POD7814/1rVJkibEC5GS1JBU1cp2TF4BTFXVFd3r/UBV1YcX9FvZASRpk6uqLGxbTWifB5wCXgX8EPgm8OaqOrmaIiVJi9u60h2r6ldJrgeOMjfNcpOBLUmTteIzbUnSU2/TX4j0AaHRJbkpyWySh5bbJ8kFSY4mOZXkziTbJl/x+jBoTJL8aZKHk/wqyZ4l9l20X5IDSR5JcjLJa+e170nyUPeZ/shkvqo2JHlnN0a/SvKcBdv+ptt2PMnuee3rOhM2dWhvtAeEngI3MzdWK+mzH7i7qi4F7gEOjLm29WzQmJwA/gT4pyH7DuyX5CXAG4GXAFcCH09y5qLV3wLXVtUlwCVJhn3PmpXk2UO63MvcdbdHF+x3JfCCqnoRcB3wd137us+ETR3abLAHhCatqu4FHl9hn6uAI936EWDveKtbvwaNSVWdqqpHgHPuDhix31XA56vql1U1DTwCXJZkB/DbVfVA1+/TbOyx/pckn0ly+aCNVfXtqpph8Ph9uutzP7AtyXYayITNHto+IPTUubCqZgGq6jRw4RrX07qFn90fdG3PY+5zfMZG/0y/CPgH4Pok30myP8lFI+y32P/9dZ8Jmz20tXa8Aq5Vqzlfrao3AH8MvAB4NMkfLvOtlvyJZz3Z7KH9A2DnvNcXd20aQZKLkxxL8mCSvxzSfbb78ZPuR/gfTb7C9iT5VDemXxnS9QfA7817feazu1j7hpXkWd3n7w7ghcDbgYUXyxeeJCw1fus6EzZ7aD8AvDDJ85M8DXgTc994LS7dQlU9VlUvr6o9VfWJQX3muQPY161fA9w+6ULXmUFjMn8bAFX1jm5MX79UP+bG801Jnpbk95kLq292U08/SXJZd2HybWzgsU7yGeBbwC7gz6rq8qr6bFX9fGFXzh2/t3Xv8Qrgv7vpu/WfCVW1qRfgCuae7HwE2L/W9aznBfgc8B/Az4AZ4O2j9gGeA9zdjfVR4Nlr/fWs5bgxd3Hw+8D/MfdE8dcW2XfRfszdgfNvwEngtfPa/4C5u04eAT661l//hMf29cCWJba/qxu/nzM3P/2Jeds+1o3ft4E989rXdSb4cI0kNWSzT49IUlMMbUlqiKEtSQ0xtCWpIYa2JDXE0JakhhjaktQQQ1uSGvL/lnk537krI4oAAAAASUVORK5CYII="/>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SV"/>
          </a:p>
        </p:txBody>
      </p:sp>
      <p:pic>
        <p:nvPicPr>
          <p:cNvPr id="8" name="7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2668" y="1452658"/>
            <a:ext cx="6671700" cy="4679330"/>
          </a:xfrm>
          <a:prstGeom prst="rect">
            <a:avLst/>
          </a:prstGeom>
        </p:spPr>
      </p:pic>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2" y="6264695"/>
            <a:ext cx="9217024" cy="620689"/>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Tree>
    <p:extLst>
      <p:ext uri="{BB962C8B-B14F-4D97-AF65-F5344CB8AC3E}">
        <p14:creationId xmlns:p14="http://schemas.microsoft.com/office/powerpoint/2010/main" val="3524793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44624"/>
            <a:ext cx="8229600" cy="1143000"/>
          </a:xfrm>
        </p:spPr>
        <p:txBody>
          <a:bodyPr/>
          <a:lstStyle/>
          <a:p>
            <a:r>
              <a:rPr lang="es-SV" dirty="0" smtClean="0"/>
              <a:t>Reservas por sectores</a:t>
            </a:r>
            <a:endParaRPr lang="es-SV" dirty="0"/>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0" y="1052736"/>
            <a:ext cx="6984776" cy="5258998"/>
          </a:xfrm>
          <a:prstGeom prst="rect">
            <a:avLst/>
          </a:prstGeom>
        </p:spPr>
      </p:pic>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2" y="6264695"/>
            <a:ext cx="9217024" cy="620689"/>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Tree>
    <p:extLst>
      <p:ext uri="{BB962C8B-B14F-4D97-AF65-F5344CB8AC3E}">
        <p14:creationId xmlns:p14="http://schemas.microsoft.com/office/powerpoint/2010/main" val="3028250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SV" dirty="0" smtClean="0"/>
              <a:t>Entidades con mayor número de reservas</a:t>
            </a:r>
            <a:endParaRPr lang="es-SV" dirty="0"/>
          </a:p>
        </p:txBody>
      </p:sp>
      <p:graphicFrame>
        <p:nvGraphicFramePr>
          <p:cNvPr id="4" name="3 Tabla"/>
          <p:cNvGraphicFramePr>
            <a:graphicFrameLocks noGrp="1"/>
          </p:cNvGraphicFramePr>
          <p:nvPr>
            <p:extLst>
              <p:ext uri="{D42A27DB-BD31-4B8C-83A1-F6EECF244321}">
                <p14:modId xmlns:p14="http://schemas.microsoft.com/office/powerpoint/2010/main" val="1031496593"/>
              </p:ext>
            </p:extLst>
          </p:nvPr>
        </p:nvGraphicFramePr>
        <p:xfrm>
          <a:off x="1993920" y="1600199"/>
          <a:ext cx="5156160" cy="3346904"/>
        </p:xfrm>
        <a:graphic>
          <a:graphicData uri="http://schemas.openxmlformats.org/drawingml/2006/table">
            <a:tbl>
              <a:tblPr>
                <a:tableStyleId>{1FECB4D8-DB02-4DC6-A0A2-4F2EBAE1DC90}</a:tableStyleId>
              </a:tblPr>
              <a:tblGrid>
                <a:gridCol w="3658200"/>
                <a:gridCol w="1008112"/>
                <a:gridCol w="489848"/>
              </a:tblGrid>
              <a:tr h="196538">
                <a:tc>
                  <a:txBody>
                    <a:bodyPr/>
                    <a:lstStyle/>
                    <a:p>
                      <a:pPr algn="l"/>
                      <a:r>
                        <a:rPr lang="es-SV" sz="1100" dirty="0">
                          <a:effectLst/>
                        </a:rPr>
                        <a:t>Ministerio de Educación</a:t>
                      </a:r>
                      <a:endParaRPr lang="es-SV" sz="1100" dirty="0">
                        <a:effectLst/>
                        <a:latin typeface="Liberation Sans"/>
                      </a:endParaRPr>
                    </a:p>
                  </a:txBody>
                  <a:tcPr marL="57291" marR="57291" marT="28645" marB="28645" anchor="ctr"/>
                </a:tc>
                <a:tc>
                  <a:txBody>
                    <a:bodyPr/>
                    <a:lstStyle/>
                    <a:p>
                      <a:pPr algn="l"/>
                      <a:r>
                        <a:rPr lang="es-SV" sz="1100">
                          <a:effectLst/>
                        </a:rPr>
                        <a:t>MINED</a:t>
                      </a:r>
                      <a:endParaRPr lang="es-SV" sz="1100">
                        <a:effectLst/>
                        <a:latin typeface="Liberation Sans"/>
                      </a:endParaRPr>
                    </a:p>
                  </a:txBody>
                  <a:tcPr marL="57291" marR="57291" marT="28645" marB="28645" anchor="ctr"/>
                </a:tc>
                <a:tc>
                  <a:txBody>
                    <a:bodyPr/>
                    <a:lstStyle/>
                    <a:p>
                      <a:pPr algn="r"/>
                      <a:r>
                        <a:rPr lang="es-SV" sz="1100">
                          <a:effectLst/>
                        </a:rPr>
                        <a:t>766</a:t>
                      </a:r>
                      <a:endParaRPr lang="es-SV" sz="1100">
                        <a:effectLst/>
                        <a:latin typeface="Liberation Sans"/>
                      </a:endParaRPr>
                    </a:p>
                  </a:txBody>
                  <a:tcPr marL="57291" marR="57291" marT="28645" marB="28645" anchor="ctr"/>
                </a:tc>
              </a:tr>
              <a:tr h="280968">
                <a:tc>
                  <a:txBody>
                    <a:bodyPr/>
                    <a:lstStyle/>
                    <a:p>
                      <a:pPr algn="l"/>
                      <a:r>
                        <a:rPr lang="es-SV" sz="1100">
                          <a:effectLst/>
                        </a:rPr>
                        <a:t>Fondo Salvadoreño para la Vivienda</a:t>
                      </a:r>
                      <a:endParaRPr lang="es-SV" sz="1100">
                        <a:effectLst/>
                        <a:latin typeface="Liberation Sans"/>
                      </a:endParaRPr>
                    </a:p>
                  </a:txBody>
                  <a:tcPr marL="57291" marR="57291" marT="28645" marB="28645" anchor="ctr"/>
                </a:tc>
                <a:tc>
                  <a:txBody>
                    <a:bodyPr/>
                    <a:lstStyle/>
                    <a:p>
                      <a:pPr algn="l"/>
                      <a:r>
                        <a:rPr lang="es-SV" sz="1100">
                          <a:effectLst/>
                        </a:rPr>
                        <a:t>FSV</a:t>
                      </a:r>
                      <a:endParaRPr lang="es-SV" sz="1100">
                        <a:effectLst/>
                        <a:latin typeface="Liberation Sans"/>
                      </a:endParaRPr>
                    </a:p>
                  </a:txBody>
                  <a:tcPr marL="57291" marR="57291" marT="28645" marB="28645" anchor="ctr"/>
                </a:tc>
                <a:tc>
                  <a:txBody>
                    <a:bodyPr/>
                    <a:lstStyle/>
                    <a:p>
                      <a:pPr algn="r"/>
                      <a:r>
                        <a:rPr lang="es-SV" sz="1100">
                          <a:effectLst/>
                        </a:rPr>
                        <a:t>571</a:t>
                      </a:r>
                      <a:endParaRPr lang="es-SV" sz="1100">
                        <a:effectLst/>
                        <a:latin typeface="Liberation Sans"/>
                      </a:endParaRPr>
                    </a:p>
                  </a:txBody>
                  <a:tcPr marL="57291" marR="57291" marT="28645" marB="28645" anchor="ctr"/>
                </a:tc>
              </a:tr>
              <a:tr h="280968">
                <a:tc>
                  <a:txBody>
                    <a:bodyPr/>
                    <a:lstStyle/>
                    <a:p>
                      <a:pPr algn="l"/>
                      <a:r>
                        <a:rPr lang="es-SV" sz="1100" dirty="0">
                          <a:effectLst/>
                        </a:rPr>
                        <a:t>Ministerio de Agricultura y Ganadería</a:t>
                      </a:r>
                      <a:endParaRPr lang="es-SV" sz="1100" dirty="0">
                        <a:effectLst/>
                        <a:latin typeface="Liberation Sans"/>
                      </a:endParaRPr>
                    </a:p>
                  </a:txBody>
                  <a:tcPr marL="57291" marR="57291" marT="28645" marB="28645" anchor="ctr"/>
                </a:tc>
                <a:tc>
                  <a:txBody>
                    <a:bodyPr/>
                    <a:lstStyle/>
                    <a:p>
                      <a:pPr algn="l"/>
                      <a:r>
                        <a:rPr lang="es-SV" sz="1100">
                          <a:effectLst/>
                        </a:rPr>
                        <a:t>MAG</a:t>
                      </a:r>
                      <a:endParaRPr lang="es-SV" sz="1100">
                        <a:effectLst/>
                        <a:latin typeface="Liberation Sans"/>
                      </a:endParaRPr>
                    </a:p>
                  </a:txBody>
                  <a:tcPr marL="57291" marR="57291" marT="28645" marB="28645" anchor="ctr"/>
                </a:tc>
                <a:tc>
                  <a:txBody>
                    <a:bodyPr/>
                    <a:lstStyle/>
                    <a:p>
                      <a:pPr algn="r"/>
                      <a:r>
                        <a:rPr lang="es-SV" sz="1100">
                          <a:effectLst/>
                        </a:rPr>
                        <a:t>461</a:t>
                      </a:r>
                      <a:endParaRPr lang="es-SV" sz="1100">
                        <a:effectLst/>
                        <a:latin typeface="Liberation Sans"/>
                      </a:endParaRPr>
                    </a:p>
                  </a:txBody>
                  <a:tcPr marL="57291" marR="57291" marT="28645" marB="28645" anchor="ctr"/>
                </a:tc>
              </a:tr>
              <a:tr h="401383">
                <a:tc>
                  <a:txBody>
                    <a:bodyPr/>
                    <a:lstStyle/>
                    <a:p>
                      <a:pPr algn="l"/>
                      <a:r>
                        <a:rPr lang="es-SV" sz="1100">
                          <a:effectLst/>
                        </a:rPr>
                        <a:t>Fondo de Saneamiento y Fortalecimiento Financiero</a:t>
                      </a:r>
                      <a:endParaRPr lang="es-SV" sz="1100">
                        <a:effectLst/>
                        <a:latin typeface="Liberation Sans"/>
                      </a:endParaRPr>
                    </a:p>
                  </a:txBody>
                  <a:tcPr marL="57291" marR="57291" marT="28645" marB="28645" anchor="ctr"/>
                </a:tc>
                <a:tc>
                  <a:txBody>
                    <a:bodyPr/>
                    <a:lstStyle/>
                    <a:p>
                      <a:pPr algn="l"/>
                      <a:r>
                        <a:rPr lang="es-SV" sz="1100">
                          <a:effectLst/>
                        </a:rPr>
                        <a:t>FOSAFI</a:t>
                      </a:r>
                      <a:endParaRPr lang="es-SV" sz="1100">
                        <a:effectLst/>
                        <a:latin typeface="Liberation Sans"/>
                      </a:endParaRPr>
                    </a:p>
                  </a:txBody>
                  <a:tcPr marL="57291" marR="57291" marT="28645" marB="28645" anchor="ctr"/>
                </a:tc>
                <a:tc>
                  <a:txBody>
                    <a:bodyPr/>
                    <a:lstStyle/>
                    <a:p>
                      <a:pPr algn="r"/>
                      <a:r>
                        <a:rPr lang="es-SV" sz="1100">
                          <a:effectLst/>
                        </a:rPr>
                        <a:t>395</a:t>
                      </a:r>
                      <a:endParaRPr lang="es-SV" sz="1100">
                        <a:effectLst/>
                        <a:latin typeface="Liberation Sans"/>
                      </a:endParaRPr>
                    </a:p>
                  </a:txBody>
                  <a:tcPr marL="57291" marR="57291" marT="28645" marB="28645" anchor="ctr"/>
                </a:tc>
              </a:tr>
              <a:tr h="280968">
                <a:tc>
                  <a:txBody>
                    <a:bodyPr/>
                    <a:lstStyle/>
                    <a:p>
                      <a:pPr algn="l"/>
                      <a:r>
                        <a:rPr lang="es-SV" sz="1100">
                          <a:effectLst/>
                        </a:rPr>
                        <a:t>Instituto Salvadoreño de Desarrollo Municipal</a:t>
                      </a:r>
                      <a:endParaRPr lang="es-SV" sz="1100">
                        <a:effectLst/>
                        <a:latin typeface="Liberation Sans"/>
                      </a:endParaRPr>
                    </a:p>
                  </a:txBody>
                  <a:tcPr marL="57291" marR="57291" marT="28645" marB="28645" anchor="ctr"/>
                </a:tc>
                <a:tc>
                  <a:txBody>
                    <a:bodyPr/>
                    <a:lstStyle/>
                    <a:p>
                      <a:pPr algn="l"/>
                      <a:r>
                        <a:rPr lang="es-SV" sz="1100">
                          <a:effectLst/>
                        </a:rPr>
                        <a:t>ISDEM</a:t>
                      </a:r>
                      <a:endParaRPr lang="es-SV" sz="1100">
                        <a:effectLst/>
                        <a:latin typeface="Liberation Sans"/>
                      </a:endParaRPr>
                    </a:p>
                  </a:txBody>
                  <a:tcPr marL="57291" marR="57291" marT="28645" marB="28645" anchor="ctr"/>
                </a:tc>
                <a:tc>
                  <a:txBody>
                    <a:bodyPr/>
                    <a:lstStyle/>
                    <a:p>
                      <a:pPr algn="r"/>
                      <a:r>
                        <a:rPr lang="es-SV" sz="1100">
                          <a:effectLst/>
                        </a:rPr>
                        <a:t>230</a:t>
                      </a:r>
                      <a:endParaRPr lang="es-SV" sz="1100">
                        <a:effectLst/>
                        <a:latin typeface="Liberation Sans"/>
                      </a:endParaRPr>
                    </a:p>
                  </a:txBody>
                  <a:tcPr marL="57291" marR="57291" marT="28645" marB="28645" anchor="ctr"/>
                </a:tc>
              </a:tr>
              <a:tr h="343018">
                <a:tc>
                  <a:txBody>
                    <a:bodyPr/>
                    <a:lstStyle/>
                    <a:p>
                      <a:pPr algn="l"/>
                      <a:r>
                        <a:rPr lang="es-SV" sz="1100">
                          <a:effectLst/>
                        </a:rPr>
                        <a:t>Fondo Solidario para la Familia Microempresaria</a:t>
                      </a:r>
                      <a:endParaRPr lang="es-SV" sz="1100">
                        <a:effectLst/>
                        <a:latin typeface="Liberation Sans"/>
                      </a:endParaRPr>
                    </a:p>
                  </a:txBody>
                  <a:tcPr marL="57291" marR="57291" marT="28645" marB="28645" anchor="ctr"/>
                </a:tc>
                <a:tc>
                  <a:txBody>
                    <a:bodyPr/>
                    <a:lstStyle/>
                    <a:p>
                      <a:pPr algn="l"/>
                      <a:r>
                        <a:rPr lang="es-SV" sz="1100">
                          <a:effectLst/>
                        </a:rPr>
                        <a:t/>
                      </a:r>
                      <a:br>
                        <a:rPr lang="es-SV" sz="1100">
                          <a:effectLst/>
                        </a:rPr>
                      </a:br>
                      <a:endParaRPr lang="es-SV" sz="1100">
                        <a:effectLst/>
                        <a:latin typeface="Liberation Sans"/>
                      </a:endParaRPr>
                    </a:p>
                  </a:txBody>
                  <a:tcPr marL="57291" marR="57291" marT="28645" marB="28645" anchor="ctr"/>
                </a:tc>
                <a:tc>
                  <a:txBody>
                    <a:bodyPr/>
                    <a:lstStyle/>
                    <a:p>
                      <a:pPr algn="r"/>
                      <a:r>
                        <a:rPr lang="es-SV" sz="1100">
                          <a:effectLst/>
                        </a:rPr>
                        <a:t>193</a:t>
                      </a:r>
                      <a:endParaRPr lang="es-SV" sz="1100">
                        <a:effectLst/>
                        <a:latin typeface="Liberation Sans"/>
                      </a:endParaRPr>
                    </a:p>
                  </a:txBody>
                  <a:tcPr marL="57291" marR="57291" marT="28645" marB="28645" anchor="ctr"/>
                </a:tc>
              </a:tr>
              <a:tr h="280968">
                <a:tc>
                  <a:txBody>
                    <a:bodyPr/>
                    <a:lstStyle/>
                    <a:p>
                      <a:pPr algn="l"/>
                      <a:r>
                        <a:rPr lang="es-SV" sz="1100">
                          <a:effectLst/>
                        </a:rPr>
                        <a:t>Lotería Nacional de Beneficencia</a:t>
                      </a:r>
                      <a:endParaRPr lang="es-SV" sz="1100">
                        <a:effectLst/>
                        <a:latin typeface="Liberation Sans"/>
                      </a:endParaRPr>
                    </a:p>
                  </a:txBody>
                  <a:tcPr marL="57291" marR="57291" marT="28645" marB="28645" anchor="ctr"/>
                </a:tc>
                <a:tc>
                  <a:txBody>
                    <a:bodyPr/>
                    <a:lstStyle/>
                    <a:p>
                      <a:pPr algn="l"/>
                      <a:r>
                        <a:rPr lang="es-SV" sz="1100">
                          <a:effectLst/>
                        </a:rPr>
                        <a:t>LNB</a:t>
                      </a:r>
                      <a:endParaRPr lang="es-SV" sz="1100">
                        <a:effectLst/>
                        <a:latin typeface="Liberation Sans"/>
                      </a:endParaRPr>
                    </a:p>
                  </a:txBody>
                  <a:tcPr marL="57291" marR="57291" marT="28645" marB="28645" anchor="ctr"/>
                </a:tc>
                <a:tc>
                  <a:txBody>
                    <a:bodyPr/>
                    <a:lstStyle/>
                    <a:p>
                      <a:pPr algn="r"/>
                      <a:r>
                        <a:rPr lang="es-SV" sz="1100">
                          <a:effectLst/>
                        </a:rPr>
                        <a:t>180</a:t>
                      </a:r>
                      <a:endParaRPr lang="es-SV" sz="1100">
                        <a:effectLst/>
                        <a:latin typeface="Liberation Sans"/>
                      </a:endParaRPr>
                    </a:p>
                  </a:txBody>
                  <a:tcPr marL="57291" marR="57291" marT="28645" marB="28645" anchor="ctr"/>
                </a:tc>
              </a:tr>
              <a:tr h="401383">
                <a:tc>
                  <a:txBody>
                    <a:bodyPr/>
                    <a:lstStyle/>
                    <a:p>
                      <a:pPr algn="l"/>
                      <a:r>
                        <a:rPr lang="es-SV" sz="1100" dirty="0">
                          <a:effectLst/>
                        </a:rPr>
                        <a:t>Administración Nacional de Acueductos y Alcantarillados</a:t>
                      </a:r>
                      <a:endParaRPr lang="es-SV" sz="1100" dirty="0">
                        <a:effectLst/>
                        <a:latin typeface="Liberation Sans"/>
                      </a:endParaRPr>
                    </a:p>
                  </a:txBody>
                  <a:tcPr marL="57291" marR="57291" marT="28645" marB="28645" anchor="ctr"/>
                </a:tc>
                <a:tc>
                  <a:txBody>
                    <a:bodyPr/>
                    <a:lstStyle/>
                    <a:p>
                      <a:pPr algn="l"/>
                      <a:r>
                        <a:rPr lang="es-SV" sz="1100">
                          <a:effectLst/>
                        </a:rPr>
                        <a:t>ANDA</a:t>
                      </a:r>
                      <a:endParaRPr lang="es-SV" sz="1100">
                        <a:effectLst/>
                        <a:latin typeface="Liberation Sans"/>
                      </a:endParaRPr>
                    </a:p>
                  </a:txBody>
                  <a:tcPr marL="57291" marR="57291" marT="28645" marB="28645" anchor="ctr"/>
                </a:tc>
                <a:tc>
                  <a:txBody>
                    <a:bodyPr/>
                    <a:lstStyle/>
                    <a:p>
                      <a:pPr algn="r"/>
                      <a:r>
                        <a:rPr lang="es-SV" sz="1100">
                          <a:effectLst/>
                        </a:rPr>
                        <a:t>175</a:t>
                      </a:r>
                      <a:endParaRPr lang="es-SV" sz="1100">
                        <a:effectLst/>
                        <a:latin typeface="Liberation Sans"/>
                      </a:endParaRPr>
                    </a:p>
                  </a:txBody>
                  <a:tcPr marL="57291" marR="57291" marT="28645" marB="28645" anchor="ctr"/>
                </a:tc>
              </a:tr>
              <a:tr h="401383">
                <a:tc>
                  <a:txBody>
                    <a:bodyPr/>
                    <a:lstStyle/>
                    <a:p>
                      <a:pPr algn="l"/>
                      <a:r>
                        <a:rPr lang="es-SV" sz="1100">
                          <a:effectLst/>
                        </a:rPr>
                        <a:t>Consejo Nacional de Micro y Pequeña Empresa</a:t>
                      </a:r>
                      <a:endParaRPr lang="es-SV" sz="1100">
                        <a:effectLst/>
                        <a:latin typeface="Liberation Sans"/>
                      </a:endParaRPr>
                    </a:p>
                  </a:txBody>
                  <a:tcPr marL="57291" marR="57291" marT="28645" marB="28645" anchor="ctr"/>
                </a:tc>
                <a:tc>
                  <a:txBody>
                    <a:bodyPr/>
                    <a:lstStyle/>
                    <a:p>
                      <a:pPr algn="l"/>
                      <a:r>
                        <a:rPr lang="es-SV" sz="1100">
                          <a:effectLst/>
                        </a:rPr>
                        <a:t>CONAMYPE</a:t>
                      </a:r>
                      <a:endParaRPr lang="es-SV" sz="1100">
                        <a:effectLst/>
                        <a:latin typeface="Liberation Sans"/>
                      </a:endParaRPr>
                    </a:p>
                  </a:txBody>
                  <a:tcPr marL="57291" marR="57291" marT="28645" marB="28645" anchor="ctr"/>
                </a:tc>
                <a:tc>
                  <a:txBody>
                    <a:bodyPr/>
                    <a:lstStyle/>
                    <a:p>
                      <a:pPr algn="r"/>
                      <a:r>
                        <a:rPr lang="es-SV" sz="1100">
                          <a:effectLst/>
                        </a:rPr>
                        <a:t>145</a:t>
                      </a:r>
                      <a:endParaRPr lang="es-SV" sz="1100">
                        <a:effectLst/>
                        <a:latin typeface="Liberation Sans"/>
                      </a:endParaRPr>
                    </a:p>
                  </a:txBody>
                  <a:tcPr marL="57291" marR="57291" marT="28645" marB="28645" anchor="ctr"/>
                </a:tc>
              </a:tr>
              <a:tr h="401383">
                <a:tc>
                  <a:txBody>
                    <a:bodyPr/>
                    <a:lstStyle/>
                    <a:p>
                      <a:pPr algn="l"/>
                      <a:r>
                        <a:rPr lang="es-SV" sz="1100" dirty="0">
                          <a:effectLst/>
                        </a:rPr>
                        <a:t>Centro Nacional de Tecnología Agropecuaria y Forestal</a:t>
                      </a:r>
                      <a:endParaRPr lang="es-SV" sz="1100" dirty="0">
                        <a:effectLst/>
                        <a:latin typeface="Liberation Sans"/>
                      </a:endParaRPr>
                    </a:p>
                  </a:txBody>
                  <a:tcPr marL="57291" marR="57291" marT="28645" marB="28645" anchor="ctr"/>
                </a:tc>
                <a:tc>
                  <a:txBody>
                    <a:bodyPr/>
                    <a:lstStyle/>
                    <a:p>
                      <a:pPr algn="l"/>
                      <a:r>
                        <a:rPr lang="es-SV" sz="1100">
                          <a:effectLst/>
                        </a:rPr>
                        <a:t>CENTA</a:t>
                      </a:r>
                      <a:endParaRPr lang="es-SV" sz="1100">
                        <a:effectLst/>
                        <a:latin typeface="Liberation Sans"/>
                      </a:endParaRPr>
                    </a:p>
                  </a:txBody>
                  <a:tcPr marL="57291" marR="57291" marT="28645" marB="28645" anchor="ctr"/>
                </a:tc>
                <a:tc>
                  <a:txBody>
                    <a:bodyPr/>
                    <a:lstStyle/>
                    <a:p>
                      <a:pPr algn="r"/>
                      <a:r>
                        <a:rPr lang="es-SV" sz="1100" dirty="0">
                          <a:effectLst/>
                        </a:rPr>
                        <a:t>132</a:t>
                      </a:r>
                      <a:endParaRPr lang="es-SV" sz="1100" dirty="0">
                        <a:effectLst/>
                        <a:latin typeface="Liberation Sans"/>
                      </a:endParaRPr>
                    </a:p>
                  </a:txBody>
                  <a:tcPr marL="57291" marR="57291" marT="28645" marB="28645" anchor="ctr"/>
                </a:tc>
              </a:tr>
            </a:tbl>
          </a:graphicData>
        </a:graphic>
      </p:graphicFrame>
      <p:sp>
        <p:nvSpPr>
          <p:cNvPr id="5" name="4 CuadroTexto"/>
          <p:cNvSpPr txBox="1"/>
          <p:nvPr/>
        </p:nvSpPr>
        <p:spPr>
          <a:xfrm>
            <a:off x="179512" y="5025950"/>
            <a:ext cx="8784975" cy="923330"/>
          </a:xfrm>
          <a:prstGeom prst="rect">
            <a:avLst/>
          </a:prstGeom>
          <a:noFill/>
        </p:spPr>
        <p:txBody>
          <a:bodyPr wrap="square" rtlCol="0">
            <a:spAutoFit/>
          </a:bodyPr>
          <a:lstStyle/>
          <a:p>
            <a:r>
              <a:rPr lang="es-SV" b="1" dirty="0" smtClean="0"/>
              <a:t>Nota</a:t>
            </a:r>
            <a:r>
              <a:rPr lang="es-SV" dirty="0" smtClean="0"/>
              <a:t>: Debe observarse que algunas instituciones reducen el número de sus reservas haciendo que éstas tengan un carácter genérico. Así logran abarcar un gran número de documentos con una sola entrada en sus índices de información reservada.</a:t>
            </a:r>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 y="6264695"/>
            <a:ext cx="9217024" cy="620689"/>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Tree>
    <p:extLst>
      <p:ext uri="{BB962C8B-B14F-4D97-AF65-F5344CB8AC3E}">
        <p14:creationId xmlns:p14="http://schemas.microsoft.com/office/powerpoint/2010/main" val="38944701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dad">
  <a:themeElements>
    <a:clrScheme name="Equida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dad">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175</TotalTime>
  <Words>735</Words>
  <Application>Microsoft Office PowerPoint</Application>
  <PresentationFormat>Presentación en pantalla (4:3)</PresentationFormat>
  <Paragraphs>109</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Equidad</vt:lpstr>
      <vt:lpstr>Reservas de información en el Órgano Ejecutivo</vt:lpstr>
      <vt:lpstr>Preliminares</vt:lpstr>
      <vt:lpstr>Preliminares</vt:lpstr>
      <vt:lpstr>Características del análisis</vt:lpstr>
      <vt:lpstr>Hallazgos</vt:lpstr>
      <vt:lpstr>Hallazgos</vt:lpstr>
      <vt:lpstr>Histograma</vt:lpstr>
      <vt:lpstr>Reservas por sectores</vt:lpstr>
      <vt:lpstr>Entidades con mayor número de reservas</vt:lpstr>
      <vt:lpstr>Entidades con cero reservas</vt:lpstr>
      <vt:lpstr>Conclusiones</vt:lpstr>
      <vt:lpstr>Recomendaciones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Reservas de información en el Órgano Ejecutivo</dc:title>
  <dc:creator>Jaime Lopez</dc:creator>
  <cp:lastModifiedBy>Jaime Lopez</cp:lastModifiedBy>
  <cp:revision>20</cp:revision>
  <dcterms:created xsi:type="dcterms:W3CDTF">2016-06-03T19:39:25Z</dcterms:created>
  <dcterms:modified xsi:type="dcterms:W3CDTF">2016-06-07T22:09:10Z</dcterms:modified>
</cp:coreProperties>
</file>